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20" r:id="rId2"/>
    <p:sldId id="535" r:id="rId3"/>
    <p:sldId id="457" r:id="rId4"/>
    <p:sldId id="456" r:id="rId5"/>
    <p:sldId id="570" r:id="rId6"/>
    <p:sldId id="571" r:id="rId7"/>
    <p:sldId id="561" r:id="rId8"/>
    <p:sldId id="563" r:id="rId9"/>
    <p:sldId id="541" r:id="rId10"/>
    <p:sldId id="542" r:id="rId11"/>
    <p:sldId id="543" r:id="rId12"/>
    <p:sldId id="544" r:id="rId13"/>
    <p:sldId id="545" r:id="rId14"/>
    <p:sldId id="537" r:id="rId15"/>
    <p:sldId id="546" r:id="rId16"/>
    <p:sldId id="547" r:id="rId17"/>
    <p:sldId id="549" r:id="rId18"/>
    <p:sldId id="550" r:id="rId19"/>
    <p:sldId id="551" r:id="rId20"/>
    <p:sldId id="552" r:id="rId21"/>
    <p:sldId id="553" r:id="rId22"/>
    <p:sldId id="554" r:id="rId23"/>
    <p:sldId id="533" r:id="rId24"/>
  </p:sldIdLst>
  <p:sldSz cx="9144000" cy="6858000" type="screen4x3"/>
  <p:notesSz cx="9296400" cy="7010400"/>
  <p:custDataLst>
    <p:tags r:id="rId27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842"/>
    <a:srgbClr val="F7BB43"/>
    <a:srgbClr val="F4A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8995" autoAdjust="0"/>
  </p:normalViewPr>
  <p:slideViewPr>
    <p:cSldViewPr>
      <p:cViewPr varScale="1">
        <p:scale>
          <a:sx n="114" d="100"/>
          <a:sy n="114" d="100"/>
        </p:scale>
        <p:origin x="15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1B4BC-F815-41DA-9880-81C157309C46}" type="datetimeFigureOut">
              <a:rPr lang="es-CL" smtClean="0"/>
              <a:pPr/>
              <a:t>14-05-2019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D33C4-07FF-4021-80CD-39F0D13DD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9230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404E4-3043-4774-9459-F710263E7975}" type="datetimeFigureOut">
              <a:rPr lang="es-ES" smtClean="0"/>
              <a:pPr/>
              <a:t>14/05/2019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D22AA-526E-4AB9-9B82-07F0B433AE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821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D22AA-526E-4AB9-9B82-07F0B433AE36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266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D22AA-526E-4AB9-9B82-07F0B433AE36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83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C82A-4FB0-4E3A-920C-F331E0B1AC22}" type="datetime1">
              <a:rPr lang="es-ES" smtClean="0"/>
              <a:pPr>
                <a:defRPr/>
              </a:pPr>
              <a:t>14/05/2019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D9E6E-5756-4505-8F6D-0633968BBC1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39E7-BCCC-4A65-9448-86579BAB2F9A}" type="datetime1">
              <a:rPr lang="es-ES" smtClean="0"/>
              <a:pPr>
                <a:defRPr/>
              </a:pPr>
              <a:t>14/05/2019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9033-2FFD-4B1D-AAB3-F8FED25D8C9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E9AD-64CD-48CE-AEE0-C4FD3483DCED}" type="datetime1">
              <a:rPr lang="es-ES" smtClean="0"/>
              <a:pPr>
                <a:defRPr/>
              </a:pPr>
              <a:t>14/05/2019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A754-E584-4009-8BB5-9ABA7FABE2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5B02-4081-45B6-B780-B45934E68032}" type="datetime1">
              <a:rPr lang="es-ES" smtClean="0"/>
              <a:pPr>
                <a:defRPr/>
              </a:pPr>
              <a:t>14/05/2019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5B8E-D5D6-43BB-9D6A-D8A737BC888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DEAD6-CCE4-4F45-B5A1-54BE4AE4D0F5}" type="datetime1">
              <a:rPr lang="es-ES" smtClean="0"/>
              <a:pPr>
                <a:defRPr/>
              </a:pPr>
              <a:t>14/05/2019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EFE3D-391F-42B1-BAA7-A9CA5EDBD5B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CA9D-1124-4C80-986A-50A836E97E71}" type="datetime1">
              <a:rPr lang="es-ES" smtClean="0"/>
              <a:pPr>
                <a:defRPr/>
              </a:pPr>
              <a:t>14/05/2019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2294-706C-4307-BF98-2959CDCA89E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603F-7A2D-489D-BF0C-CF8522F20075}" type="datetime1">
              <a:rPr lang="es-ES" smtClean="0"/>
              <a:pPr>
                <a:defRPr/>
              </a:pPr>
              <a:t>14/05/2019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E7C3-D733-4450-94D1-2E86FAFFDB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92F1-28DE-4154-A52F-61A69440CE06}" type="datetime1">
              <a:rPr lang="es-ES" smtClean="0"/>
              <a:pPr>
                <a:defRPr/>
              </a:pPr>
              <a:t>14/05/2019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6FD2-44E5-40B4-BC75-FC0991B04AB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B1F5-749E-457F-907C-2549F2F546B2}" type="datetime1">
              <a:rPr lang="es-ES" smtClean="0"/>
              <a:pPr>
                <a:defRPr/>
              </a:pPr>
              <a:t>14/05/2019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8883-CC26-4649-95BE-AEDB0563E2C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D5C0-3C03-41AB-BE24-4CD2082CBF1C}" type="datetime1">
              <a:rPr lang="es-ES" smtClean="0"/>
              <a:pPr>
                <a:defRPr/>
              </a:pPr>
              <a:t>14/05/2019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2DAD-6420-444A-9918-F0C4E3B8610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26E6-CA35-4032-BEF3-BF2022135476}" type="datetime1">
              <a:rPr lang="es-ES" smtClean="0"/>
              <a:pPr>
                <a:defRPr/>
              </a:pPr>
              <a:t>14/05/2019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DDAE-8B45-48F7-AC91-05501B55E82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2863E-C4C1-4D74-B09A-E175BB3FDF49}" type="datetime1">
              <a:rPr lang="es-ES" smtClean="0"/>
              <a:pPr>
                <a:defRPr/>
              </a:pPr>
              <a:t>14/05/2019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E4833E-DFBD-4CDF-831F-C3FD46E8895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www.google.cl/url?sa=i&amp;rct=j&amp;q=&amp;esrc=s&amp;frm=1&amp;source=images&amp;cd=&amp;cad=rja&amp;uact=8&amp;docid=9eRWypYuJR0RHM&amp;tbnid=_cfubR5wfelxMM:&amp;ved=0CAUQjRw&amp;url=http://vehiculosverdes.com/noticias-verdes/proxima-presentacion-motor-frio-de-combustion-externa/gmx-niv22-con202.htm&amp;ei=_Y5lU7fkEO7esASLqIDICA&amp;bvm=bv.65788261,d.cGU&amp;psig=AFQjCNH61jysYUo9fw6yhwBnMs0vYpQ4xw&amp;ust=139925102441150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google.cl/url?sa=i&amp;rct=j&amp;q=&amp;esrc=s&amp;frm=1&amp;source=images&amp;cd=&amp;cad=rja&amp;uact=8&amp;docid=WX4wJ_Pu7yZ0kM&amp;tbnid=gplKqR5tIfb2qM:&amp;ved=0CAUQjRw&amp;url=http://www.hydraulikverkauf.de/Motor-Pumpe-Einheiten/Motor-Pumpe-Einheit-400-Volt/Motor-Pumpeneinheit-22-kW-50-Liter-Minute::8177.html&amp;ei=B_JYU_KfH-fgsATrioDwDw&amp;bvm=bv.65397613,d.aWw&amp;psig=AFQjCNHCkUOscQlcxZ4bOXtHwV5xEXZ4yQ&amp;ust=139842426757039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l/url?sa=i&amp;rct=j&amp;q=&amp;esrc=s&amp;frm=1&amp;source=images&amp;cd=&amp;cad=rja&amp;uact=8&amp;docid=KyBItz3bgvHdvM&amp;tbnid=IlP31O_uuXaCHM:&amp;ved=0CAUQjRw&amp;url=http://www.designworldonline.com/efficient-mobile-hydraulic-systems/&amp;ei=seZXU6GUCMLjsATguYHYAQ&amp;psig=AFQjCNH4pFrYK88MmpXNPFGX4o5yxMcFXw&amp;ust=1398355426574046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docid=JsRyhRL777OoCM&amp;tbnid=4gO3hL3nEOL5gM:&amp;ved=0CAUQjRw&amp;url=http://hydraulicsassolution.com/hydraulics_products&amp;ei=Wjl3Ub2rGo_A9QT7kIH4Bg&amp;bvm=bv.45645796,d.dmQ&amp;psig=AFQjCNH_mJZzSsFUkmRziyFRYMJ3EUUtdg&amp;ust=136685433542599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finicionabc.com/ciencia/energia.php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uact=8&amp;docid=eFRZ_dwNka1tCM&amp;tbnid=fddaVc341wI8eM:&amp;ved=0CAUQjRw&amp;url=http://www.dreamstime.com/royalty-free-stock-photos-hydraulic-car-jack-image22392328&amp;ei=mOxaU7LgH4rIsATZ-IGoAw&amp;psig=AFQjCNEqVzYFsYNesOlnzHp1PLgN75BlQQ&amp;ust=139855402895914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23" y="1166486"/>
            <a:ext cx="8820150" cy="71438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738" y="190721"/>
            <a:ext cx="673879" cy="8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1507576" y="2064911"/>
            <a:ext cx="738490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BÁSICA  2014</a:t>
            </a:r>
            <a:endParaRPr lang="es-ES" sz="3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979712" y="4366845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 2      </a:t>
            </a:r>
          </a:p>
          <a:p>
            <a:pPr algn="r">
              <a:defRPr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Componentes 1</a:t>
            </a:r>
          </a:p>
        </p:txBody>
      </p:sp>
      <p:pic>
        <p:nvPicPr>
          <p:cNvPr id="74754" name="Picture 2" descr=" MECANICA  DIESEL – OLEOHIDRAULICA MAQUINARIAS PESADA  Y CAMIONES. - Otros Servicios - Todo Ch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861048"/>
            <a:ext cx="2386551" cy="2088232"/>
          </a:xfrm>
          <a:prstGeom prst="rect">
            <a:avLst/>
          </a:prstGeom>
          <a:noFill/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24128" y="6834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  UNIDAD 2 PPT 1</a:t>
            </a:r>
          </a:p>
        </p:txBody>
      </p:sp>
    </p:spTree>
    <p:extLst>
      <p:ext uri="{BB962C8B-B14F-4D97-AF65-F5344CB8AC3E}">
        <p14:creationId xmlns:p14="http://schemas.microsoft.com/office/powerpoint/2010/main" val="1246976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259632" y="1412776"/>
            <a:ext cx="74168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lo tanto un sistema hidráulico tiene la función de </a:t>
            </a:r>
            <a:r>
              <a:rPr lang="es-CL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generar</a:t>
            </a:r>
            <a:r>
              <a:rPr 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energía hidráulica que requiere el sistema, luego </a:t>
            </a:r>
            <a:r>
              <a:rPr lang="es-CL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controlar</a:t>
            </a:r>
            <a:r>
              <a:rPr 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(regular y dirigir) esa energía, para finalmente lograr transformar esta energía hidráulica en  una energía mecánica que permita </a:t>
            </a:r>
            <a:r>
              <a:rPr lang="es-CL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ejecutar una acción</a:t>
            </a:r>
            <a:r>
              <a:rPr lang="es-C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trabajo.</a:t>
            </a:r>
          </a:p>
        </p:txBody>
      </p:sp>
      <p:sp>
        <p:nvSpPr>
          <p:cNvPr id="7" name="Rectángulo 8"/>
          <p:cNvSpPr>
            <a:spLocks noChangeArrowheads="1"/>
          </p:cNvSpPr>
          <p:nvPr/>
        </p:nvSpPr>
        <p:spPr bwMode="auto">
          <a:xfrm>
            <a:off x="2123728" y="3717032"/>
            <a:ext cx="5400600" cy="864096"/>
          </a:xfrm>
          <a:prstGeom prst="roundRect">
            <a:avLst/>
          </a:prstGeom>
          <a:solidFill>
            <a:srgbClr val="FF0000"/>
          </a:solidFill>
          <a:ln w="5715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SISTEMA HIDRÁULICO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03648" y="5157192"/>
            <a:ext cx="1728192" cy="98750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CL" dirty="0"/>
              <a:t>    </a:t>
            </a:r>
          </a:p>
          <a:p>
            <a:r>
              <a:rPr lang="es-CL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GENERA</a:t>
            </a:r>
          </a:p>
          <a:p>
            <a:r>
              <a:rPr lang="es-C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851920" y="5157192"/>
            <a:ext cx="2016224" cy="98750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r>
              <a:rPr lang="es-CL" dirty="0"/>
              <a:t>    </a:t>
            </a:r>
          </a:p>
          <a:p>
            <a:r>
              <a:rPr lang="es-CL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CONTROLA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16216" y="5157192"/>
            <a:ext cx="1728192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CL" dirty="0"/>
              <a:t>    </a:t>
            </a:r>
          </a:p>
          <a:p>
            <a:r>
              <a:rPr lang="es-CL" dirty="0"/>
              <a:t>    </a:t>
            </a:r>
            <a:r>
              <a:rPr lang="es-CL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EJECUTA</a:t>
            </a:r>
          </a:p>
          <a:p>
            <a:r>
              <a:rPr lang="es-C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2100209" y="1652607"/>
            <a:ext cx="5382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SECCIONES DE UN SISTEMA HIDRÁULICO. </a:t>
            </a:r>
          </a:p>
          <a:p>
            <a:pPr marL="342900" indent="-342900" algn="ctr"/>
            <a:endParaRPr 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/>
            <a:endParaRPr 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1439652" y="3068960"/>
            <a:ext cx="6876764" cy="1815882"/>
            <a:chOff x="2685224" y="-1321256"/>
            <a:chExt cx="6336704" cy="1815882"/>
          </a:xfrm>
        </p:grpSpPr>
        <p:sp>
          <p:nvSpPr>
            <p:cNvPr id="19" name="18 Rectángulo"/>
            <p:cNvSpPr/>
            <p:nvPr/>
          </p:nvSpPr>
          <p:spPr>
            <a:xfrm>
              <a:off x="2685224" y="-1321256"/>
              <a:ext cx="633670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CL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Generar  </a:t>
              </a:r>
              <a:r>
                <a:rPr lang="es-CL" sz="16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                                </a:t>
              </a:r>
              <a:r>
                <a:rPr lang="es-CL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Sección de generación.</a:t>
              </a:r>
            </a:p>
            <a:p>
              <a:pPr>
                <a:spcAft>
                  <a:spcPts val="0"/>
                </a:spcAft>
              </a:pPr>
              <a:endParaRPr lang="es-CL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>
                <a:spcAft>
                  <a:spcPts val="0"/>
                </a:spcAft>
              </a:pPr>
              <a:endParaRPr lang="es-CL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s-CL" sz="16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Controlar                                         Sección de control.</a:t>
              </a:r>
            </a:p>
            <a:p>
              <a:pPr>
                <a:spcAft>
                  <a:spcPts val="0"/>
                </a:spcAft>
              </a:pPr>
              <a:endParaRPr lang="es-CL" sz="16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endParaRPr lang="es-CL" sz="16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s-CL" sz="1600" b="1" dirty="0">
                  <a:solidFill>
                    <a:schemeClr val="accent3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Ejecutar una acción                       Sección actuadora.</a:t>
              </a:r>
              <a:endPara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>
              <a:off x="5204343" y="-1128340"/>
              <a:ext cx="78730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5298940" y="-301397"/>
              <a:ext cx="78730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5298939" y="455836"/>
              <a:ext cx="78730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2358008" y="1268760"/>
            <a:ext cx="5670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SECCIONES DE UN SISTEMA HIDRÁULICO. </a:t>
            </a:r>
          </a:p>
          <a:p>
            <a:pPr marL="342900" indent="-342900"/>
            <a:endParaRPr 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259632" y="2348880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Symbol"/>
              <a:buChar char=""/>
            </a:pPr>
            <a:r>
              <a:rPr lang="es-CL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Sección de generación</a:t>
            </a:r>
            <a:r>
              <a:rPr lang="es-ES" dirty="0">
                <a:solidFill>
                  <a:srgbClr val="404040"/>
                </a:solidFill>
                <a:latin typeface="Arial" pitchFamily="34" charset="0"/>
                <a:ea typeface="Calibri"/>
                <a:cs typeface="Arial" pitchFamily="34" charset="0"/>
              </a:rPr>
              <a:t>:    Transforma   la  energía  que activa el           </a:t>
            </a:r>
          </a:p>
          <a:p>
            <a:pPr marL="342900" indent="-342900">
              <a:spcAft>
                <a:spcPts val="0"/>
              </a:spcAft>
            </a:pPr>
            <a:r>
              <a:rPr lang="es-ES" dirty="0">
                <a:solidFill>
                  <a:srgbClr val="404040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sistema en  energía hidráulica. </a:t>
            </a:r>
          </a:p>
          <a:p>
            <a:pPr marL="342900" lvl="0" indent="-342900">
              <a:spcAft>
                <a:spcPts val="0"/>
              </a:spcAft>
            </a:pPr>
            <a:endParaRPr lang="es-ES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</a:pPr>
            <a:endParaRPr lang="es-ES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>
              <a:spcAft>
                <a:spcPts val="0"/>
              </a:spcAft>
              <a:buFont typeface="Symbol"/>
              <a:buChar char=""/>
            </a:pPr>
            <a:r>
              <a:rPr lang="es-CL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Sección de control</a:t>
            </a:r>
            <a:r>
              <a:rPr lang="es-ES" dirty="0">
                <a:solidFill>
                  <a:srgbClr val="404040"/>
                </a:solidFill>
                <a:latin typeface="Arial" pitchFamily="34" charset="0"/>
                <a:ea typeface="Calibri"/>
                <a:cs typeface="Arial" pitchFamily="34" charset="0"/>
              </a:rPr>
              <a:t>:      Regula, controla y direcciona la energía  </a:t>
            </a:r>
          </a:p>
          <a:p>
            <a:pPr marL="342900" indent="-342900">
              <a:spcAft>
                <a:spcPts val="0"/>
              </a:spcAft>
            </a:pPr>
            <a:r>
              <a:rPr lang="es-ES" dirty="0">
                <a:solidFill>
                  <a:srgbClr val="404040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hidráulica.</a:t>
            </a:r>
          </a:p>
          <a:p>
            <a:pPr marL="342900" lvl="0" indent="-342900">
              <a:spcAft>
                <a:spcPts val="0"/>
              </a:spcAft>
            </a:pPr>
            <a:endParaRPr lang="es-ES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</a:pPr>
            <a:endParaRPr lang="es-ES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</a:pPr>
            <a:endParaRPr lang="es-ES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 algn="just">
              <a:spcAft>
                <a:spcPts val="0"/>
              </a:spcAft>
              <a:buFont typeface="Symbol"/>
              <a:buChar char=""/>
            </a:pP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Sección actuadora</a:t>
            </a:r>
            <a:r>
              <a:rPr lang="es-ES" dirty="0">
                <a:solidFill>
                  <a:srgbClr val="404040"/>
                </a:solidFill>
                <a:latin typeface="Arial" pitchFamily="34" charset="0"/>
                <a:ea typeface="Calibri"/>
                <a:cs typeface="Arial" pitchFamily="34" charset="0"/>
              </a:rPr>
              <a:t>:    Transforma la energía hidráulica en energía </a:t>
            </a:r>
          </a:p>
          <a:p>
            <a:pPr marL="342900" indent="-342900" algn="just">
              <a:spcAft>
                <a:spcPts val="0"/>
              </a:spcAft>
            </a:pPr>
            <a:r>
              <a:rPr lang="es-ES" dirty="0">
                <a:solidFill>
                  <a:srgbClr val="404040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mecánica generando el accionamiento o  </a:t>
            </a:r>
          </a:p>
          <a:p>
            <a:pPr marL="342900" indent="-342900" algn="just">
              <a:spcAft>
                <a:spcPts val="0"/>
              </a:spcAft>
            </a:pPr>
            <a:r>
              <a:rPr lang="es-ES" dirty="0">
                <a:solidFill>
                  <a:srgbClr val="404040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trabajo mecánico. </a:t>
            </a:r>
            <a:endParaRPr lang="es-ES" dirty="0">
              <a:latin typeface="Arial" pitchFamily="34" charset="0"/>
              <a:ea typeface="Calibri"/>
              <a:cs typeface="Arial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S" dirty="0">
                <a:solidFill>
                  <a:srgbClr val="404040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es-ES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2051720" y="1556792"/>
            <a:ext cx="63367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Cuadro de Secciones y Componentes de un Sistema Hidráulico.</a:t>
            </a:r>
          </a:p>
          <a:p>
            <a:pPr marL="342900" indent="-342900" algn="ctr"/>
            <a:endParaRPr 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40 Grupo"/>
          <p:cNvGrpSpPr/>
          <p:nvPr/>
        </p:nvGrpSpPr>
        <p:grpSpPr>
          <a:xfrm>
            <a:off x="1187624" y="2780928"/>
            <a:ext cx="7672922" cy="3440885"/>
            <a:chOff x="227517" y="1700808"/>
            <a:chExt cx="8727370" cy="3888432"/>
          </a:xfrm>
        </p:grpSpPr>
        <p:cxnSp>
          <p:nvCxnSpPr>
            <p:cNvPr id="19" name="28 Conector recto"/>
            <p:cNvCxnSpPr/>
            <p:nvPr/>
          </p:nvCxnSpPr>
          <p:spPr>
            <a:xfrm>
              <a:off x="1849753" y="4033867"/>
              <a:ext cx="105599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4 Rectángulo"/>
            <p:cNvSpPr/>
            <p:nvPr/>
          </p:nvSpPr>
          <p:spPr>
            <a:xfrm>
              <a:off x="227517" y="1700808"/>
              <a:ext cx="1382554" cy="38884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1" name="6 Rectángulo"/>
            <p:cNvSpPr/>
            <p:nvPr/>
          </p:nvSpPr>
          <p:spPr>
            <a:xfrm>
              <a:off x="7572333" y="1700808"/>
              <a:ext cx="1382554" cy="3888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2" name="7 Rectángulo"/>
            <p:cNvSpPr/>
            <p:nvPr/>
          </p:nvSpPr>
          <p:spPr>
            <a:xfrm>
              <a:off x="7658743" y="1787218"/>
              <a:ext cx="1209734" cy="3715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3" name="8 Rectángulo"/>
            <p:cNvSpPr/>
            <p:nvPr/>
          </p:nvSpPr>
          <p:spPr>
            <a:xfrm>
              <a:off x="313927" y="1787217"/>
              <a:ext cx="1209734" cy="371561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4" name="9 Rectángulo"/>
            <p:cNvSpPr/>
            <p:nvPr/>
          </p:nvSpPr>
          <p:spPr>
            <a:xfrm>
              <a:off x="1696480" y="1700808"/>
              <a:ext cx="5789442" cy="388843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6" name="16 CuadroTexto"/>
            <p:cNvSpPr txBox="1"/>
            <p:nvPr/>
          </p:nvSpPr>
          <p:spPr>
            <a:xfrm>
              <a:off x="313927" y="2976734"/>
              <a:ext cx="1233737" cy="524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Fuente de</a:t>
              </a:r>
            </a:p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energía</a:t>
              </a:r>
            </a:p>
          </p:txBody>
        </p:sp>
        <p:sp>
          <p:nvSpPr>
            <p:cNvPr id="27" name="17 CuadroTexto"/>
            <p:cNvSpPr txBox="1"/>
            <p:nvPr/>
          </p:nvSpPr>
          <p:spPr>
            <a:xfrm>
              <a:off x="7624453" y="2976053"/>
              <a:ext cx="12680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Trabajo a ser ejecutado</a:t>
              </a:r>
            </a:p>
          </p:txBody>
        </p:sp>
        <p:sp>
          <p:nvSpPr>
            <p:cNvPr id="28" name="18 CuadroTexto"/>
            <p:cNvSpPr txBox="1"/>
            <p:nvPr/>
          </p:nvSpPr>
          <p:spPr>
            <a:xfrm>
              <a:off x="3398759" y="2115622"/>
              <a:ext cx="2925458" cy="423646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SISTEMA HIDRÁULICO</a:t>
              </a:r>
            </a:p>
          </p:txBody>
        </p:sp>
        <p:cxnSp>
          <p:nvCxnSpPr>
            <p:cNvPr id="29" name="38 Conector recto"/>
            <p:cNvCxnSpPr/>
            <p:nvPr/>
          </p:nvCxnSpPr>
          <p:spPr>
            <a:xfrm>
              <a:off x="2111301" y="3135481"/>
              <a:ext cx="0" cy="19288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41 Conector recto"/>
            <p:cNvCxnSpPr/>
            <p:nvPr/>
          </p:nvCxnSpPr>
          <p:spPr>
            <a:xfrm>
              <a:off x="5551255" y="3151685"/>
              <a:ext cx="0" cy="7106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42 Conector recto"/>
            <p:cNvCxnSpPr/>
            <p:nvPr/>
          </p:nvCxnSpPr>
          <p:spPr>
            <a:xfrm>
              <a:off x="7025521" y="3135086"/>
              <a:ext cx="0" cy="19292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26 CuadroTexto"/>
            <p:cNvSpPr txBox="1"/>
            <p:nvPr/>
          </p:nvSpPr>
          <p:spPr>
            <a:xfrm>
              <a:off x="2275109" y="4860686"/>
              <a:ext cx="4504702" cy="38258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Fluidos Hidráulicos</a:t>
              </a:r>
            </a:p>
          </p:txBody>
        </p:sp>
        <p:cxnSp>
          <p:nvCxnSpPr>
            <p:cNvPr id="34" name="29 Conector recto"/>
            <p:cNvCxnSpPr/>
            <p:nvPr/>
          </p:nvCxnSpPr>
          <p:spPr>
            <a:xfrm>
              <a:off x="5960774" y="4026264"/>
              <a:ext cx="10559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2 Conector recto"/>
            <p:cNvCxnSpPr/>
            <p:nvPr/>
          </p:nvCxnSpPr>
          <p:spPr>
            <a:xfrm>
              <a:off x="2120060" y="4566715"/>
              <a:ext cx="10559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3 Conector recto"/>
            <p:cNvCxnSpPr/>
            <p:nvPr/>
          </p:nvCxnSpPr>
          <p:spPr>
            <a:xfrm>
              <a:off x="5960774" y="4559113"/>
              <a:ext cx="10559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4 Conector recto"/>
            <p:cNvCxnSpPr/>
            <p:nvPr/>
          </p:nvCxnSpPr>
          <p:spPr>
            <a:xfrm>
              <a:off x="2120060" y="5072426"/>
              <a:ext cx="10559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5 Conector recto"/>
            <p:cNvCxnSpPr/>
            <p:nvPr/>
          </p:nvCxnSpPr>
          <p:spPr>
            <a:xfrm>
              <a:off x="5960774" y="5064823"/>
              <a:ext cx="10559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45 Conector recto"/>
            <p:cNvCxnSpPr/>
            <p:nvPr/>
          </p:nvCxnSpPr>
          <p:spPr>
            <a:xfrm>
              <a:off x="4547997" y="4194811"/>
              <a:ext cx="0" cy="1742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47 Conector recto"/>
            <p:cNvCxnSpPr/>
            <p:nvPr/>
          </p:nvCxnSpPr>
          <p:spPr>
            <a:xfrm>
              <a:off x="4547997" y="4711749"/>
              <a:ext cx="0" cy="153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3749375" y="3139240"/>
              <a:ext cx="0" cy="7094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3 Conector recto"/>
            <p:cNvCxnSpPr/>
            <p:nvPr/>
          </p:nvCxnSpPr>
          <p:spPr>
            <a:xfrm>
              <a:off x="2120060" y="4024609"/>
              <a:ext cx="10559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36 Conector recto"/>
            <p:cNvCxnSpPr/>
            <p:nvPr/>
          </p:nvCxnSpPr>
          <p:spPr>
            <a:xfrm>
              <a:off x="1691680" y="3140968"/>
              <a:ext cx="58326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11 CuadroTexto"/>
            <p:cNvSpPr txBox="1"/>
            <p:nvPr/>
          </p:nvSpPr>
          <p:spPr>
            <a:xfrm>
              <a:off x="2029398" y="2824132"/>
              <a:ext cx="1457041" cy="66083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Sección de Generación</a:t>
              </a:r>
            </a:p>
          </p:txBody>
        </p:sp>
        <p:sp>
          <p:nvSpPr>
            <p:cNvPr id="45" name="12 CuadroTexto"/>
            <p:cNvSpPr txBox="1"/>
            <p:nvPr/>
          </p:nvSpPr>
          <p:spPr>
            <a:xfrm>
              <a:off x="3943130" y="2824132"/>
              <a:ext cx="1296144" cy="58477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Sección de Control</a:t>
              </a:r>
            </a:p>
          </p:txBody>
        </p:sp>
        <p:sp>
          <p:nvSpPr>
            <p:cNvPr id="46" name="13 CuadroTexto"/>
            <p:cNvSpPr txBox="1"/>
            <p:nvPr/>
          </p:nvSpPr>
          <p:spPr>
            <a:xfrm>
              <a:off x="5757732" y="2824132"/>
              <a:ext cx="1296144" cy="5847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Sección  Actuadora</a:t>
              </a:r>
            </a:p>
          </p:txBody>
        </p:sp>
        <p:sp>
          <p:nvSpPr>
            <p:cNvPr id="25" name="15 CuadroTexto"/>
            <p:cNvSpPr txBox="1"/>
            <p:nvPr/>
          </p:nvSpPr>
          <p:spPr>
            <a:xfrm>
              <a:off x="2906216" y="3847400"/>
              <a:ext cx="3197155" cy="3584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Líneas y Conectores</a:t>
              </a:r>
            </a:p>
          </p:txBody>
        </p:sp>
        <p:sp>
          <p:nvSpPr>
            <p:cNvPr id="32" name="25 CuadroTexto"/>
            <p:cNvSpPr txBox="1"/>
            <p:nvPr/>
          </p:nvSpPr>
          <p:spPr>
            <a:xfrm>
              <a:off x="2906216" y="4360381"/>
              <a:ext cx="3197155" cy="33855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Accesorios</a:t>
              </a:r>
            </a:p>
          </p:txBody>
        </p:sp>
      </p:grpSp>
      <p:sp>
        <p:nvSpPr>
          <p:cNvPr id="47" name="4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-152322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35" name="Picture 2" descr="https://encrypted-tbn0.gstatic.com/images?q=tbn:ANd9GcRxQx5gQlSWmbev0OypCN5guZgNy_rMnxVjwKDWow_-lv9T1uj_UQ"/>
          <p:cNvPicPr>
            <a:picLocks noChangeAspect="1" noChangeArrowheads="1"/>
          </p:cNvPicPr>
          <p:nvPr/>
        </p:nvPicPr>
        <p:blipFill>
          <a:blip r:embed="rId3" cstate="print"/>
          <a:srcRect r="7386" b="19048"/>
          <a:stretch>
            <a:fillRect/>
          </a:stretch>
        </p:blipFill>
        <p:spPr bwMode="auto">
          <a:xfrm>
            <a:off x="1835696" y="3817663"/>
            <a:ext cx="1872208" cy="1339529"/>
          </a:xfrm>
          <a:prstGeom prst="rect">
            <a:avLst/>
          </a:prstGeom>
          <a:noFill/>
        </p:spPr>
      </p:pic>
      <p:pic>
        <p:nvPicPr>
          <p:cNvPr id="26628" name="Picture 4" descr="http://www.hydraulikverkauf.de/images/product_images/popup_images/Motor_Pumpe_Einhei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8350" r="5501" b="14951"/>
          <a:stretch>
            <a:fillRect/>
          </a:stretch>
        </p:blipFill>
        <p:spPr bwMode="auto">
          <a:xfrm flipH="1">
            <a:off x="1763688" y="5301208"/>
            <a:ext cx="2232248" cy="1440160"/>
          </a:xfrm>
          <a:prstGeom prst="rect">
            <a:avLst/>
          </a:prstGeom>
          <a:noFill/>
        </p:spPr>
      </p:pic>
      <p:pic>
        <p:nvPicPr>
          <p:cNvPr id="26630" name="Picture 6" descr="https://encrypted-tbn0.gstatic.com/images?q=tbn:ANd9GcTwX7P7ES2MmGUV9JwtP3BszUVoSWdUwg9pkOexQabolu4Imfped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287205"/>
            <a:ext cx="1796802" cy="1382155"/>
          </a:xfrm>
          <a:prstGeom prst="rect">
            <a:avLst/>
          </a:prstGeom>
          <a:noFill/>
        </p:spPr>
      </p:pic>
      <p:sp>
        <p:nvSpPr>
          <p:cNvPr id="36" name="35 Rectángulo"/>
          <p:cNvSpPr/>
          <p:nvPr/>
        </p:nvSpPr>
        <p:spPr>
          <a:xfrm>
            <a:off x="6948264" y="5013176"/>
            <a:ext cx="10081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36 Rectángulo"/>
          <p:cNvSpPr/>
          <p:nvPr/>
        </p:nvSpPr>
        <p:spPr>
          <a:xfrm>
            <a:off x="6804248" y="5589240"/>
            <a:ext cx="10081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37 Rectángulo"/>
          <p:cNvSpPr/>
          <p:nvPr/>
        </p:nvSpPr>
        <p:spPr>
          <a:xfrm rot="3584631">
            <a:off x="5778594" y="6045138"/>
            <a:ext cx="793633" cy="41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39 Rectángulo"/>
          <p:cNvSpPr/>
          <p:nvPr/>
        </p:nvSpPr>
        <p:spPr>
          <a:xfrm>
            <a:off x="1259632" y="154111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Fuentes de Energía:</a:t>
            </a:r>
          </a:p>
          <a:p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      Todo sistema requiere de una fuente de energía para funcionar, esta energía generalmente se obtiene del movimiento de un motor a combustión, de un motor eléctrico o de  la fuerza física de una persona.</a:t>
            </a:r>
            <a:endParaRPr lang="es-CL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  <p:pic>
        <p:nvPicPr>
          <p:cNvPr id="31746" name="Picture 2" descr="http://vehiculosverdes.com/uploads/motor_de_aire/motor_fri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5724128" y="3547593"/>
            <a:ext cx="1937253" cy="1609599"/>
          </a:xfrm>
          <a:prstGeom prst="rect">
            <a:avLst/>
          </a:prstGeom>
          <a:noFill/>
        </p:spPr>
      </p:pic>
      <p:sp>
        <p:nvSpPr>
          <p:cNvPr id="18" name="Rectángulo 8"/>
          <p:cNvSpPr>
            <a:spLocks noChangeArrowheads="1"/>
          </p:cNvSpPr>
          <p:nvPr/>
        </p:nvSpPr>
        <p:spPr bwMode="auto">
          <a:xfrm>
            <a:off x="4355976" y="4653136"/>
            <a:ext cx="1800200" cy="1008112"/>
          </a:xfrm>
          <a:prstGeom prst="rightArrowCallout">
            <a:avLst>
              <a:gd name="adj1" fmla="val 618"/>
              <a:gd name="adj2" fmla="val 309"/>
              <a:gd name="adj3" fmla="val 60199"/>
              <a:gd name="adj4" fmla="val 64977"/>
            </a:avLst>
          </a:prstGeom>
          <a:solidFill>
            <a:srgbClr val="0070C0"/>
          </a:solidFill>
          <a:ln w="5715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CL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FUENTES DE ENERGÍA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862442" y="3578255"/>
            <a:ext cx="5040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Elipse"/>
          <p:cNvSpPr/>
          <p:nvPr/>
        </p:nvSpPr>
        <p:spPr>
          <a:xfrm>
            <a:off x="3350274" y="4802391"/>
            <a:ext cx="1152128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Rectángulo"/>
          <p:cNvSpPr/>
          <p:nvPr/>
        </p:nvSpPr>
        <p:spPr>
          <a:xfrm rot="19696844">
            <a:off x="4799870" y="4448119"/>
            <a:ext cx="1440160" cy="171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20 Imagen" descr="C:\Users\Maca Undurraga\Desktop\Formativa110\Textos de Estudio\Im SECCIONES\Imagen Mod2_ Secciones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47788" y="1970662"/>
            <a:ext cx="4686618" cy="398610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val 2"/>
          <p:cNvSpPr>
            <a:spLocks noChangeArrowheads="1"/>
          </p:cNvSpPr>
          <p:nvPr/>
        </p:nvSpPr>
        <p:spPr bwMode="auto">
          <a:xfrm rot="12563877">
            <a:off x="3615459" y="2910068"/>
            <a:ext cx="1148447" cy="1862739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4954850" y="53064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GENERACIÓN</a:t>
            </a: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 rot="11645869">
            <a:off x="1706549" y="4534164"/>
            <a:ext cx="3163940" cy="1409994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 rot="10800000">
            <a:off x="4860032" y="1772816"/>
            <a:ext cx="1800200" cy="216024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5292080" y="43651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CONTROL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732240" y="270892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ACTUADORA</a:t>
            </a:r>
            <a:endParaRPr lang="es-ES" dirty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es-ES" dirty="0"/>
              <a:t> 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2195736" y="1733907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CL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Secciones:</a:t>
            </a:r>
          </a:p>
          <a:p>
            <a:pPr marL="342900" indent="-342900"/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2" descr="http://www.mmhydraulics.org/uploads/13715857494524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148064" y="2132857"/>
            <a:ext cx="1296144" cy="536751"/>
          </a:xfrm>
          <a:prstGeom prst="rect">
            <a:avLst/>
          </a:prstGeom>
          <a:noFill/>
        </p:spPr>
      </p:pic>
      <p:sp>
        <p:nvSpPr>
          <p:cNvPr id="29" name="28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  <p:pic>
        <p:nvPicPr>
          <p:cNvPr id="30" name="Picture 18" descr="C:\Mis documentos\Mis imágenes\movpomppale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174498" y="4538472"/>
            <a:ext cx="418746" cy="5040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907704" y="1412776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s-CL" b="1" dirty="0"/>
          </a:p>
          <a:p>
            <a:pPr marL="342900" indent="-342900"/>
            <a:endParaRPr lang="es-CL" b="1" dirty="0"/>
          </a:p>
        </p:txBody>
      </p:sp>
      <p:pic>
        <p:nvPicPr>
          <p:cNvPr id="20" name="19 Imagen" descr="C:\Users\Maca Undurraga\Desktop\Formativa110\Textos de Estudio\Im SECCIONES\Imagen Mod2_ Secciones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11760" y="2348880"/>
            <a:ext cx="4320480" cy="36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20 CuadroTexto"/>
          <p:cNvSpPr txBox="1"/>
          <p:nvPr/>
        </p:nvSpPr>
        <p:spPr>
          <a:xfrm>
            <a:off x="5652120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GENERACIÓN</a:t>
            </a:r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 rot="11829455">
            <a:off x="2394059" y="4747358"/>
            <a:ext cx="2784096" cy="12763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2195736" y="1733907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CL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Sección de Generación:</a:t>
            </a:r>
          </a:p>
          <a:p>
            <a:pPr marL="342900" indent="-342900"/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354">
            <a:off x="4706818" y="2854925"/>
            <a:ext cx="1857339" cy="15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195736" y="1715324"/>
            <a:ext cx="56886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chemeClr val="accent1">
                    <a:lumMod val="50000"/>
                  </a:schemeClr>
                </a:solidFill>
              </a:rPr>
              <a:t>Sección de Generación:</a:t>
            </a:r>
          </a:p>
          <a:p>
            <a:endParaRPr lang="es-CL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C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Componentes. </a:t>
            </a:r>
          </a:p>
          <a:p>
            <a:pPr marL="342900" indent="-342900"/>
            <a:endParaRPr lang="es-CL" b="1" dirty="0"/>
          </a:p>
          <a:p>
            <a:pPr marL="342900" indent="-342900"/>
            <a:endParaRPr lang="es-CL" b="1" dirty="0"/>
          </a:p>
        </p:txBody>
      </p:sp>
      <p:sp>
        <p:nvSpPr>
          <p:cNvPr id="19" name="18 Rectángulo"/>
          <p:cNvSpPr/>
          <p:nvPr/>
        </p:nvSpPr>
        <p:spPr>
          <a:xfrm>
            <a:off x="1547664" y="3212976"/>
            <a:ext cx="4752528" cy="2522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Depósito o estanque</a:t>
            </a:r>
          </a:p>
          <a:p>
            <a:pPr lvl="1" algn="just">
              <a:spcAft>
                <a:spcPts val="0"/>
              </a:spcAft>
            </a:pP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1" algn="just">
              <a:spcAft>
                <a:spcPts val="0"/>
              </a:spcAft>
            </a:pPr>
            <a:endParaRPr lang="es-CL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spcAft>
                <a:spcPts val="0"/>
              </a:spcAft>
            </a:pPr>
            <a:endParaRPr lang="es-CL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spcAft>
                <a:spcPts val="0"/>
              </a:spcAft>
            </a:pPr>
            <a:endParaRPr lang="es-CL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Bomba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147">
            <a:off x="5085344" y="4449384"/>
            <a:ext cx="1735831" cy="168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547664" y="1671191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Sección de Control:</a:t>
            </a:r>
          </a:p>
        </p:txBody>
      </p:sp>
      <p:pic>
        <p:nvPicPr>
          <p:cNvPr id="19" name="18 Imagen" descr="C:\Users\Maca Undurraga\Desktop\Formativa110\Textos de Estudio\Im SECCIONES\Imagen Mod2_ Secciones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97157" y="2138094"/>
            <a:ext cx="4320480" cy="36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val 2"/>
          <p:cNvSpPr>
            <a:spLocks noChangeArrowheads="1"/>
          </p:cNvSpPr>
          <p:nvPr/>
        </p:nvSpPr>
        <p:spPr bwMode="auto">
          <a:xfrm rot="12563877">
            <a:off x="3590150" y="2841235"/>
            <a:ext cx="1260362" cy="1919231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547664" y="1681638"/>
            <a:ext cx="39948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Sección de Control:</a:t>
            </a:r>
          </a:p>
          <a:p>
            <a:endParaRPr lang="es-CL" sz="2400" b="1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Componentes.</a:t>
            </a:r>
          </a:p>
          <a:p>
            <a:endParaRPr lang="es-CL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CL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Válvulas de control</a:t>
            </a:r>
          </a:p>
          <a:p>
            <a:endParaRPr lang="es-CL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CL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L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Válvulas reguladoras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s-CL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CL" sz="2400" b="1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1" r="19114"/>
          <a:stretch>
            <a:fillRect/>
          </a:stretch>
        </p:blipFill>
        <p:spPr bwMode="auto">
          <a:xfrm>
            <a:off x="5292080" y="2348880"/>
            <a:ext cx="1224136" cy="201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1224136" cy="134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97152"/>
            <a:ext cx="177975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designworldonline.com/uploads/ImageGallery/feb-off-1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6421" y="3342359"/>
            <a:ext cx="3814051" cy="3038969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403648" y="1556792"/>
            <a:ext cx="6985000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2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03648" y="3317503"/>
            <a:ext cx="67687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Identificar las secciones que conforman un  sistema oleohidráulico básico y sus respectivos componentes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691680" y="1671191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Sección Actuadora:</a:t>
            </a:r>
            <a:endParaRPr lang="es-ES" sz="24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7" name="16 Imagen" descr="C:\Users\Maca Undurraga\Desktop\Formativa110\Textos de Estudio\Im SECCIONES\Imagen Mod2_ Secciones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51371" y="2306293"/>
            <a:ext cx="4320480" cy="365123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val 2"/>
          <p:cNvSpPr>
            <a:spLocks noChangeArrowheads="1"/>
          </p:cNvSpPr>
          <p:nvPr/>
        </p:nvSpPr>
        <p:spPr bwMode="auto">
          <a:xfrm rot="10800000">
            <a:off x="4067944" y="2276872"/>
            <a:ext cx="1716476" cy="187220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691680" y="1671191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Sección Actuadora:</a:t>
            </a:r>
            <a:endParaRPr lang="es-ES" sz="24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6667"/>
          <a:stretch>
            <a:fillRect/>
          </a:stretch>
        </p:blipFill>
        <p:spPr bwMode="auto">
          <a:xfrm>
            <a:off x="5580112" y="3861048"/>
            <a:ext cx="1872208" cy="195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2268228" y="249289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Componentes.</a:t>
            </a:r>
            <a:endParaRPr lang="es-CL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051720" y="342900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Cilindros</a:t>
            </a:r>
          </a:p>
          <a:p>
            <a:endParaRPr lang="es-CL" dirty="0">
              <a:noFill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/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Motores Hidráulicos</a:t>
            </a:r>
          </a:p>
        </p:txBody>
      </p:sp>
      <p:pic>
        <p:nvPicPr>
          <p:cNvPr id="12290" name="Picture 2" descr="http://hydraulicsassolution.com/yahoo_site_admin/assets/images/Hydraulic_Cylinder_2.82161430_st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8125" b="12500"/>
          <a:stretch>
            <a:fillRect/>
          </a:stretch>
        </p:blipFill>
        <p:spPr bwMode="auto">
          <a:xfrm>
            <a:off x="4572000" y="2420888"/>
            <a:ext cx="3453119" cy="1368152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835696" y="306896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Líneas y Conectores.</a:t>
            </a:r>
          </a:p>
          <a:p>
            <a:pPr lvl="1">
              <a:spcAft>
                <a:spcPts val="0"/>
              </a:spcAft>
            </a:pPr>
            <a:endParaRPr lang="es-CL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Accesorios.</a:t>
            </a:r>
          </a:p>
          <a:p>
            <a:pPr lvl="2">
              <a:spcAft>
                <a:spcPts val="0"/>
              </a:spcAft>
            </a:pPr>
            <a:endParaRPr lang="es-CL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Fluidos Hidráulicos.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051720" y="1543512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Componentes que se encuentran en todas las secciones:</a:t>
            </a:r>
            <a:endParaRPr lang="es-E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23" y="1166486"/>
            <a:ext cx="8820150" cy="71438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738" y="190721"/>
            <a:ext cx="673879" cy="8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1187624" y="1628801"/>
            <a:ext cx="73849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FIN DE 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PRESENTACIÓN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OLEOHIDRÁULICA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BÁSICA 2014</a:t>
            </a:r>
            <a:endParaRPr lang="es-ES" sz="3600" b="1" dirty="0">
              <a:latin typeface="Century Gothic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635896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Unidad  2      </a:t>
            </a:r>
          </a:p>
          <a:p>
            <a:pPr algn="r">
              <a:defRPr/>
            </a:pPr>
            <a:r>
              <a:rPr lang="es-E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Componentes 1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24128" y="6834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  UNIDAD 2 PPT 1</a:t>
            </a:r>
          </a:p>
        </p:txBody>
      </p:sp>
    </p:spTree>
    <p:extLst>
      <p:ext uri="{BB962C8B-B14F-4D97-AF65-F5344CB8AC3E}">
        <p14:creationId xmlns:p14="http://schemas.microsoft.com/office/powerpoint/2010/main" val="124697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115616" y="1621249"/>
            <a:ext cx="6192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Unidad 2 - Componentes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 trabajará en el siguiente orden: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3648" y="2708920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b="1" dirty="0">
                <a:solidFill>
                  <a:srgbClr val="FF0000"/>
                </a:solidFill>
              </a:rPr>
              <a:t>Secciones de un Sistema Oleohidráulico.</a:t>
            </a:r>
          </a:p>
          <a:p>
            <a:pPr marL="342900" indent="-342900">
              <a:buAutoNum type="arabicPeriod"/>
            </a:pPr>
            <a:endParaRPr lang="es-CL" dirty="0"/>
          </a:p>
          <a:p>
            <a:pPr marL="342900" indent="-342900">
              <a:buAutoNum type="arabicPeriod" startAt="2"/>
            </a:pPr>
            <a:r>
              <a:rPr lang="es-CL" dirty="0"/>
              <a:t>Sección de Generación.</a:t>
            </a:r>
          </a:p>
          <a:p>
            <a:pPr marL="342900" indent="-342900">
              <a:buAutoNum type="arabicPeriod" startAt="2"/>
            </a:pPr>
            <a:endParaRPr lang="es-CL" dirty="0"/>
          </a:p>
          <a:p>
            <a:pPr marL="342900" indent="-342900">
              <a:buAutoNum type="arabicPeriod" startAt="2"/>
            </a:pPr>
            <a:r>
              <a:rPr lang="es-CL" dirty="0"/>
              <a:t>Sección de Control.</a:t>
            </a:r>
          </a:p>
          <a:p>
            <a:pPr marL="342900" indent="-342900">
              <a:buAutoNum type="arabicPeriod" startAt="2"/>
            </a:pPr>
            <a:endParaRPr lang="es-CL" dirty="0"/>
          </a:p>
          <a:p>
            <a:pPr marL="342900" indent="-342900">
              <a:buAutoNum type="arabicPeriod" startAt="2"/>
            </a:pPr>
            <a:r>
              <a:rPr lang="es-CL" dirty="0"/>
              <a:t>Sección de Actuadora.</a:t>
            </a:r>
          </a:p>
          <a:p>
            <a:pPr marL="342900" indent="-342900">
              <a:buAutoNum type="arabicPeriod" startAt="2"/>
            </a:pPr>
            <a:endParaRPr lang="es-CL" dirty="0"/>
          </a:p>
          <a:p>
            <a:pPr marL="342900" indent="-342900">
              <a:buAutoNum type="arabicPeriod" startAt="2"/>
            </a:pPr>
            <a:r>
              <a:rPr lang="es-CL" dirty="0"/>
              <a:t>Accesorios, Uniones y Líneas.</a:t>
            </a:r>
          </a:p>
          <a:p>
            <a:pPr marL="342900" indent="-342900">
              <a:buAutoNum type="arabicPeriod" startAt="2"/>
            </a:pPr>
            <a:endParaRPr lang="es-CL" dirty="0"/>
          </a:p>
          <a:p>
            <a:pPr marL="342900" indent="-342900">
              <a:buAutoNum type="arabicPeriod" startAt="2"/>
            </a:pPr>
            <a:r>
              <a:rPr lang="es-CL" dirty="0"/>
              <a:t>Fluidos Oleohidráulicos.</a:t>
            </a:r>
          </a:p>
          <a:p>
            <a:pPr marL="342900" indent="-342900">
              <a:buAutoNum type="arabicPeriod" startAt="2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mmhydraulics.org/uploads/hydraulics_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3125" t="6405" r="3125" b="3922"/>
          <a:stretch>
            <a:fillRect/>
          </a:stretch>
        </p:blipFill>
        <p:spPr bwMode="auto">
          <a:xfrm flipH="1">
            <a:off x="3419871" y="3068960"/>
            <a:ext cx="5266871" cy="3456384"/>
          </a:xfrm>
          <a:prstGeom prst="rect">
            <a:avLst/>
          </a:prstGeom>
          <a:noFill/>
        </p:spPr>
      </p:pic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187624" y="1772816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2</a:t>
            </a:r>
          </a:p>
          <a:p>
            <a:r>
              <a:rPr lang="es-CL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COMPONENTES 1</a:t>
            </a:r>
          </a:p>
          <a:p>
            <a:r>
              <a:rPr lang="es-CL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endParaRPr lang="es-CL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SECCIONES DE UN SISTEMA OLEOHIDRÁULICO 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043608" y="242088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es-CL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sistema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es un conjunto de partes o componentes organizadas y relacionadas que interactúan entre sí para lograr un objetivo.</a:t>
            </a:r>
            <a:endParaRPr lang="es-CL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endParaRPr lang="es-CL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46610" y="1628800"/>
            <a:ext cx="352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ES UN SISTEMA?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3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043608" y="1973739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Wingdings" pitchFamily="2" charset="2"/>
              <a:buChar char="§"/>
            </a:pPr>
            <a:endParaRPr lang="es-CL" b="1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endParaRPr lang="es-CL" b="1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sistema </a:t>
            </a:r>
            <a:r>
              <a:rPr lang="es-CL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oleohidráulico</a:t>
            </a: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es un conjunto de partes o componentes organizadas y relacionadas que interactúan entre sí para multiplicar fuerzas, de manera que a partir de una fuerza pequeña se logre una fuerza mayor.  </a:t>
            </a:r>
          </a:p>
          <a:p>
            <a:pPr>
              <a:spcAft>
                <a:spcPts val="0"/>
              </a:spcAft>
            </a:pPr>
            <a:r>
              <a:rPr lang="es-CL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spcAft>
                <a:spcPts val="0"/>
              </a:spcAft>
            </a:pPr>
            <a:endParaRPr lang="es-CL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2"/>
            </a:endParaRPr>
          </a:p>
          <a:p>
            <a:pPr>
              <a:spcAft>
                <a:spcPts val="0"/>
              </a:spcAft>
            </a:pPr>
            <a:endParaRPr lang="es-CL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2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4014936" y="448873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Transferencia de Energía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265236" y="1318692"/>
            <a:ext cx="697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ES UN SISTEMA OLEOHIDRÁULICO?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14" name="Rectángulo 8"/>
          <p:cNvSpPr>
            <a:spLocks noChangeArrowheads="1"/>
          </p:cNvSpPr>
          <p:nvPr/>
        </p:nvSpPr>
        <p:spPr bwMode="auto">
          <a:xfrm>
            <a:off x="1115616" y="4869160"/>
            <a:ext cx="1728192" cy="1152128"/>
          </a:xfrm>
          <a:prstGeom prst="rightArrowCallout">
            <a:avLst>
              <a:gd name="adj1" fmla="val 25000"/>
              <a:gd name="adj2" fmla="val 26031"/>
              <a:gd name="adj3" fmla="val 25000"/>
              <a:gd name="adj4" fmla="val 64977"/>
            </a:avLst>
          </a:prstGeom>
          <a:solidFill>
            <a:srgbClr val="0070C0"/>
          </a:solidFill>
          <a:ln w="5715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CL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ENERGÍA MECÁNICA</a:t>
            </a:r>
            <a:endParaRPr kumimoji="0" lang="es-CL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ángulo 8"/>
          <p:cNvSpPr>
            <a:spLocks noChangeArrowheads="1"/>
          </p:cNvSpPr>
          <p:nvPr/>
        </p:nvSpPr>
        <p:spPr bwMode="auto">
          <a:xfrm>
            <a:off x="3203848" y="4653136"/>
            <a:ext cx="2448272" cy="1368152"/>
          </a:xfrm>
          <a:prstGeom prst="rightArrowCallout">
            <a:avLst>
              <a:gd name="adj1" fmla="val 44096"/>
              <a:gd name="adj2" fmla="val 36284"/>
              <a:gd name="adj3" fmla="val 25000"/>
              <a:gd name="adj4" fmla="val 64977"/>
            </a:avLst>
          </a:prstGeom>
          <a:solidFill>
            <a:srgbClr val="FF0000"/>
          </a:solidFill>
          <a:ln w="5715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ENERGÍA HIDRÁULICA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ángulo 8"/>
          <p:cNvSpPr>
            <a:spLocks noChangeArrowheads="1"/>
          </p:cNvSpPr>
          <p:nvPr/>
        </p:nvSpPr>
        <p:spPr bwMode="auto">
          <a:xfrm>
            <a:off x="6084168" y="4293096"/>
            <a:ext cx="2304256" cy="20162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ENERGÍA MECÁNICA</a:t>
            </a:r>
            <a:endParaRPr kumimoji="0" lang="es-ES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43608" y="1829723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	Transforma una energía mecánica, proporcionada por un motor por una persona, en energía hidráulica.</a:t>
            </a:r>
          </a:p>
          <a:p>
            <a:pPr>
              <a:spcAft>
                <a:spcPts val="0"/>
              </a:spcAft>
            </a:pP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Luego controla y transporta esa energía  a un componente actuador para transformarla nuevamente en una energía o trabajo mecánico. </a:t>
            </a:r>
          </a:p>
          <a:p>
            <a:pPr>
              <a:spcAft>
                <a:spcPts val="0"/>
              </a:spcAft>
            </a:pP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265236" y="1318692"/>
            <a:ext cx="697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¿CÓMO FUNCIONA UN SISTEMA OLEOHIDRÁULICO?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8"/>
          <p:cNvSpPr>
            <a:spLocks noChangeArrowheads="1"/>
          </p:cNvSpPr>
          <p:nvPr/>
        </p:nvSpPr>
        <p:spPr bwMode="auto">
          <a:xfrm>
            <a:off x="5148064" y="5373216"/>
            <a:ext cx="1728192" cy="1008112"/>
          </a:xfrm>
          <a:prstGeom prst="rightArrowCallout">
            <a:avLst>
              <a:gd name="adj1" fmla="val 25000"/>
              <a:gd name="adj2" fmla="val 16555"/>
              <a:gd name="adj3" fmla="val 25000"/>
              <a:gd name="adj4" fmla="val 64977"/>
            </a:avLst>
          </a:prstGeom>
          <a:solidFill>
            <a:srgbClr val="0070C0"/>
          </a:solidFill>
          <a:ln w="5715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CL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FUENTE DE ENERGÍA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Disco magnético"/>
          <p:cNvSpPr/>
          <p:nvPr/>
        </p:nvSpPr>
        <p:spPr>
          <a:xfrm>
            <a:off x="3216002" y="3789040"/>
            <a:ext cx="144016" cy="792088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30" name="Picture 6" descr="https://encrypted-tbn3.gstatic.com/images?q=tbn:ANd9GcTFE2xVrpV27KCs5Xh1IaM3MdiJZBTHt7h7teQgbUOcRlmmWDIa"/>
          <p:cNvPicPr>
            <a:picLocks noChangeAspect="1" noChangeArrowheads="1"/>
          </p:cNvPicPr>
          <p:nvPr/>
        </p:nvPicPr>
        <p:blipFill>
          <a:blip r:embed="rId2" cstate="print"/>
          <a:srcRect t="25772" b="18388"/>
          <a:stretch>
            <a:fillRect/>
          </a:stretch>
        </p:blipFill>
        <p:spPr bwMode="auto">
          <a:xfrm>
            <a:off x="2135882" y="3212976"/>
            <a:ext cx="2292102" cy="1224136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grpSp>
        <p:nvGrpSpPr>
          <p:cNvPr id="17" name="16 Grupo"/>
          <p:cNvGrpSpPr/>
          <p:nvPr/>
        </p:nvGrpSpPr>
        <p:grpSpPr>
          <a:xfrm>
            <a:off x="5868144" y="2156465"/>
            <a:ext cx="2451152" cy="3936830"/>
            <a:chOff x="1898312" y="2376053"/>
            <a:chExt cx="2664295" cy="4531068"/>
          </a:xfrm>
        </p:grpSpPr>
        <p:sp>
          <p:nvSpPr>
            <p:cNvPr id="15" name="Rectángulo 8"/>
            <p:cNvSpPr>
              <a:spLocks noChangeArrowheads="1"/>
            </p:cNvSpPr>
            <p:nvPr/>
          </p:nvSpPr>
          <p:spPr bwMode="auto">
            <a:xfrm rot="16200000">
              <a:off x="1974277" y="4957471"/>
              <a:ext cx="2531149" cy="1368152"/>
            </a:xfrm>
            <a:prstGeom prst="rightArrowCallout">
              <a:avLst>
                <a:gd name="adj1" fmla="val 44096"/>
                <a:gd name="adj2" fmla="val 36284"/>
                <a:gd name="adj3" fmla="val 25000"/>
                <a:gd name="adj4" fmla="val 64977"/>
              </a:avLst>
            </a:prstGeom>
            <a:solidFill>
              <a:srgbClr val="FF0000"/>
            </a:solidFill>
            <a:ln w="57150"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SISTEMA HIDRÁULICO</a:t>
              </a:r>
              <a:endParaRPr kumimoji="0" lang="es-E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ángulo 8"/>
            <p:cNvSpPr>
              <a:spLocks noChangeArrowheads="1"/>
            </p:cNvSpPr>
            <p:nvPr/>
          </p:nvSpPr>
          <p:spPr bwMode="auto">
            <a:xfrm>
              <a:off x="1898312" y="2376053"/>
              <a:ext cx="2664295" cy="237626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57150"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L" sz="28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TRABAJO MECÁNICO</a:t>
              </a:r>
              <a:endParaRPr kumimoji="0" lang="es-ES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1043608" y="1548081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Sistema hidráulico permite entonces realizar un trabajo mecánico.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  <p:pic>
        <p:nvPicPr>
          <p:cNvPr id="1028" name="Picture 4" descr="http://thumbs.dreamstime.com/m/hydraulic-jack-1578409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0000"/>
          <a:stretch>
            <a:fillRect/>
          </a:stretch>
        </p:blipFill>
        <p:spPr bwMode="auto">
          <a:xfrm>
            <a:off x="1871855" y="4437112"/>
            <a:ext cx="1920211" cy="1296144"/>
          </a:xfrm>
          <a:prstGeom prst="rect">
            <a:avLst/>
          </a:prstGeom>
          <a:noFill/>
        </p:spPr>
      </p:pic>
      <p:sp>
        <p:nvSpPr>
          <p:cNvPr id="24" name="23 Flecha derecha"/>
          <p:cNvSpPr/>
          <p:nvPr/>
        </p:nvSpPr>
        <p:spPr>
          <a:xfrm rot="20448978">
            <a:off x="4372668" y="3245685"/>
            <a:ext cx="1362635" cy="10640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Flecha derecha"/>
          <p:cNvSpPr/>
          <p:nvPr/>
        </p:nvSpPr>
        <p:spPr>
          <a:xfrm>
            <a:off x="3635442" y="4765020"/>
            <a:ext cx="2736758" cy="1041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Flecha derecha"/>
          <p:cNvSpPr/>
          <p:nvPr/>
        </p:nvSpPr>
        <p:spPr>
          <a:xfrm rot="1027831">
            <a:off x="2398184" y="5165024"/>
            <a:ext cx="2741385" cy="16822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2.42368E-6 L -2.5E-6 -0.046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32227"/>
            <a:ext cx="2133600" cy="365125"/>
          </a:xfrm>
        </p:spPr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815356" y="2383720"/>
            <a:ext cx="6789092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spcAft>
                <a:spcPts val="0"/>
              </a:spcAft>
              <a:defRPr>
                <a:latin typeface="Arial" pitchFamily="34" charset="0"/>
                <a:ea typeface="Calibri"/>
                <a:cs typeface="Arial" pitchFamily="34" charset="0"/>
              </a:defRPr>
            </a:lvl1pPr>
          </a:lstStyle>
          <a:p>
            <a:r>
              <a:rPr lang="es-C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un sistema </a:t>
            </a:r>
            <a:r>
              <a:rPr lang="es-CL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Oleohidráulico</a:t>
            </a:r>
            <a:r>
              <a:rPr lang="es-C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 medio que permite la transformación de energía es el 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aceite o fluido hidráulico. </a:t>
            </a:r>
          </a:p>
          <a:p>
            <a:endParaRPr lang="es-C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17547</TotalTime>
  <Words>554</Words>
  <Application>Microsoft Office PowerPoint</Application>
  <PresentationFormat>Presentación en pantalla (4:3)</PresentationFormat>
  <Paragraphs>206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Symbol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ALARCON YEVENES</dc:creator>
  <cp:lastModifiedBy>Hernan Eduardo Ahumada Hernandez</cp:lastModifiedBy>
  <cp:revision>1241</cp:revision>
  <dcterms:created xsi:type="dcterms:W3CDTF">2011-09-13T13:37:51Z</dcterms:created>
  <dcterms:modified xsi:type="dcterms:W3CDTF">2019-05-14T18:29:25Z</dcterms:modified>
</cp:coreProperties>
</file>