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20" r:id="rId2"/>
    <p:sldId id="535" r:id="rId3"/>
    <p:sldId id="663" r:id="rId4"/>
    <p:sldId id="571" r:id="rId5"/>
    <p:sldId id="572" r:id="rId6"/>
    <p:sldId id="573" r:id="rId7"/>
    <p:sldId id="574" r:id="rId8"/>
    <p:sldId id="661" r:id="rId9"/>
    <p:sldId id="662" r:id="rId10"/>
    <p:sldId id="577" r:id="rId11"/>
    <p:sldId id="578" r:id="rId12"/>
    <p:sldId id="667" r:id="rId13"/>
    <p:sldId id="579" r:id="rId14"/>
    <p:sldId id="580" r:id="rId15"/>
    <p:sldId id="668" r:id="rId16"/>
    <p:sldId id="669" r:id="rId17"/>
    <p:sldId id="585" r:id="rId18"/>
    <p:sldId id="584" r:id="rId19"/>
    <p:sldId id="664" r:id="rId20"/>
    <p:sldId id="673" r:id="rId21"/>
    <p:sldId id="589" r:id="rId22"/>
    <p:sldId id="675" r:id="rId23"/>
    <p:sldId id="672" r:id="rId24"/>
    <p:sldId id="592" r:id="rId25"/>
    <p:sldId id="593" r:id="rId26"/>
    <p:sldId id="674" r:id="rId27"/>
    <p:sldId id="596" r:id="rId28"/>
    <p:sldId id="597" r:id="rId29"/>
    <p:sldId id="598" r:id="rId30"/>
    <p:sldId id="671" r:id="rId31"/>
    <p:sldId id="600" r:id="rId32"/>
    <p:sldId id="670" r:id="rId33"/>
    <p:sldId id="601" r:id="rId34"/>
  </p:sldIdLst>
  <p:sldSz cx="9144000" cy="6858000" type="screen4x3"/>
  <p:notesSz cx="9296400" cy="7010400"/>
  <p:custDataLst>
    <p:tags r:id="rId3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42"/>
    <a:srgbClr val="F7BB43"/>
    <a:srgbClr val="F4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8995" autoAdjust="0"/>
  </p:normalViewPr>
  <p:slideViewPr>
    <p:cSldViewPr>
      <p:cViewPr varScale="1">
        <p:scale>
          <a:sx n="92" d="100"/>
          <a:sy n="92" d="100"/>
        </p:scale>
        <p:origin x="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B4BC-F815-41DA-9880-81C157309C46}" type="datetimeFigureOut">
              <a:rPr lang="es-CL" smtClean="0"/>
              <a:pPr/>
              <a:t>16-03-2015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D33C4-07FF-4021-80CD-39F0D13DD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23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04E4-3043-4774-9459-F710263E7975}" type="datetimeFigureOut">
              <a:rPr lang="es-ES" smtClean="0"/>
              <a:pPr/>
              <a:t>16/03/2015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22AA-526E-4AB9-9B82-07F0B433AE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821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C82A-4FB0-4E3A-920C-F331E0B1AC22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9E6E-5756-4505-8F6D-0633968BBC1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39E7-BCCC-4A65-9448-86579BAB2F9A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9033-2FFD-4B1D-AAB3-F8FED25D8C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E9AD-64CD-48CE-AEE0-C4FD3483DCED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A754-E584-4009-8BB5-9ABA7FABE2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0ECBB-9E86-4A00-AA0A-0F951EC19E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B02-4081-45B6-B780-B45934E68032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5B8E-D5D6-43BB-9D6A-D8A737BC88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EAD6-CCE4-4F45-B5A1-54BE4AE4D0F5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FE3D-391F-42B1-BAA7-A9CA5EDBD5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A9D-1124-4C80-986A-50A836E97E71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294-706C-4307-BF98-2959CDCA89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603F-7A2D-489D-BF0C-CF8522F20075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E7C3-D733-4450-94D1-2E86FAFFDB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92F1-28DE-4154-A52F-61A69440CE06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6FD2-44E5-40B4-BC75-FC0991B04A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B1F5-749E-457F-907C-2549F2F546B2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8883-CC26-4649-95BE-AEDB0563E2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D5C0-3C03-41AB-BE24-4CD2082CBF1C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2DAD-6420-444A-9918-F0C4E3B861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26E6-CA35-4032-BEF3-BF2022135476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DDAE-8B45-48F7-AC91-05501B55E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2863E-C4C1-4D74-B09A-E175BB3FDF49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4833E-DFBD-4CDF-831F-C3FD46E889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l/url?sa=i&amp;rct=j&amp;q=&amp;esrc=s&amp;frm=1&amp;source=images&amp;cd=&amp;cad=rja&amp;docid=W2u6GE6vIHmOpM&amp;tbnid=oDxAQEWm7zVL7M:&amp;ved=0CAUQjRw&amp;url=http://www.directindustry.com/prod/stauff/tank-top-mounted-hydraulic-return-line-filters-5551-504218.html&amp;ei=C562Ueq6HcaJjALv0oHIDw&amp;psig=AFQjCNHfAy6f0YwXb9PocYc3yyLrroczBw&amp;ust=137100876028989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l/url?sa=i&amp;rct=j&amp;q=&amp;esrc=s&amp;frm=1&amp;source=images&amp;cd=&amp;cad=rja&amp;docid=xSnT7UkVdrUoZM&amp;tbnid=NRMbxu-Lr9lvhM:&amp;ved=0CAUQjRw&amp;url=http://www.directindustry.es/prod/lovejoy/tanques-hidraulicos-7199-627082.html&amp;ei=NKS2Ub30EaS8iwLx94CICA&amp;psig=AFQjCNE8FUhZ417TEQIx2tgkqHP0wBMwYw&amp;ust=137101045681223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kotear.clasificados.pe/aviso/150291-tapa-para-tanque-hidraulic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l/url?sa=i&amp;rct=j&amp;q=&amp;esrc=s&amp;frm=1&amp;source=images&amp;cd=&amp;cad=rja&amp;docid=W2u6GE6vIHmOpM&amp;tbnid=oDxAQEWm7zVL7M:&amp;ved=0CAUQjRw&amp;url=http://www.directindustry.com/prod/stauff/tank-top-mounted-hydraulic-return-line-filters-5551-504218.html&amp;ei=C562Ueq6HcaJjALv0oHIDw&amp;psig=AFQjCNHfAy6f0YwXb9PocYc3yyLrroczBw&amp;ust=13710087602898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l/url?sa=i&amp;rct=j&amp;q=&amp;esrc=s&amp;frm=1&amp;source=images&amp;cd=&amp;cad=rja&amp;uact=8&amp;docid=-Xs2mZeQrob39M&amp;tbnid=EEy22qv-Ij4uVM:&amp;ved=0CAUQjRw&amp;url=http://trade.indiamart.com/search.mp?search=hydraulic+accumulator&amp;ei=HQ7ZU-vJI8rsoATHtoAY&amp;bvm=bv.71778758,d.cWc&amp;psig=AFQjCNEv_5KHRc-funLrGvv-5SXqpIrSJQ&amp;ust=14068202097783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l/url?sa=i&amp;rct=j&amp;q=&amp;esrc=s&amp;frm=1&amp;source=images&amp;cd=&amp;cad=rja&amp;uact=8&amp;docid=KyBItz3bgvHdvM&amp;tbnid=IlP31O_uuXaCHM:&amp;ved=0CAUQjRw&amp;url=http://www.designworldonline.com/efficient-mobile-hydraulic-systems/&amp;ei=seZXU6GUCMLjsATguYHYAQ&amp;psig=AFQjCNH4pFrYK88MmpXNPFGX4o5yxMcFXw&amp;ust=139835542657404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l/url?sa=i&amp;rct=j&amp;q=&amp;esrc=s&amp;frm=1&amp;source=images&amp;cd=&amp;cad=rja&amp;uact=8&amp;docid=-Xs2mZeQrob39M&amp;tbnid=EEy22qv-Ij4uVM:&amp;ved=0CAUQjRw&amp;url=http://trade.indiamart.com/search.mp?search=hydraulic+accumulator&amp;ei=HQ7ZU-vJI8rsoATHtoAY&amp;bvm=bv.71778758,d.cWc&amp;psig=AFQjCNEv_5KHRc-funLrGvv-5SXqpIrSJQ&amp;ust=140682020977834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uact=8&amp;docid=-Xs2mZeQrob39M&amp;tbnid=EEy22qv-Ij4uVM:&amp;ved=0CAUQjRw&amp;url=http://trade.indiamart.com/search.mp?search=hydraulic+accumulator&amp;ei=HQ7ZU-vJI8rsoATHtoAY&amp;bvm=bv.71778758,d.cWc&amp;psig=AFQjCNEv_5KHRc-funLrGvv-5SXqpIrSJQ&amp;ust=140682020977834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umatica-es.timmer-pneumatik.de/artikel/artbild/maxi/m-gu-63-v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l/url?sa=i&amp;rct=j&amp;q=&amp;esrc=s&amp;frm=1&amp;source=images&amp;cd=&amp;cad=rja&amp;uact=8&amp;docid=txCcgYokNGiU3M&amp;tbnid=8IDbUIRcDLuiNM:&amp;ved=0CAUQjRw&amp;url=http://neumatica-es.timmer-pneumatik.de/artikel/M-Manometer/m-manometer-13.html&amp;ei=YeTHU56KA5C6oQTG5IGoCw&amp;bvm=bv.71198958,d.cWc&amp;psig=AFQjCNFz-4BSb3Lbe-sRGKewefzFakfg2w&amp;ust=140569535391427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eumatica-es.timmer-pneumatik.de/artikel/artbild/maxi/m-gu-63-v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cl/url?sa=i&amp;rct=j&amp;q=&amp;esrc=s&amp;frm=1&amp;source=images&amp;cd=&amp;cad=rja&amp;uact=8&amp;docid=txCcgYokNGiU3M&amp;tbnid=8IDbUIRcDLuiNM:&amp;ved=0CAUQjRw&amp;url=http://neumatica-es.timmer-pneumatik.de/artikel/M-Manometer/m-manometer-13.html&amp;ei=YeTHU56KA5C6oQTG5IGoCw&amp;bvm=bv.71198958,d.cWc&amp;psig=AFQjCNFz-4BSb3Lbe-sRGKewefzFakfg2w&amp;ust=1405695353914273" TargetMode="Externa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l/url?sa=i&amp;rct=j&amp;q=&amp;esrc=s&amp;frm=1&amp;source=images&amp;cd=&amp;cad=rja&amp;docid=RQqUsSJylBJm2M&amp;tbnid=DTp_CJVSaZWP9M:&amp;ved=0CAUQjRw&amp;url=http://www.seincodelcentro.com/productos.php?lstMarca=HEDLAND&amp;lstTipo=-1&amp;ei=hhi3UdXUMYf28wS74IGICQ&amp;bvm=bv.47534661,d.eWU&amp;psig=AFQjCNEBmr7AXygd8YIawFX_hLpDM09hMg&amp;ust=1371040257361950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l/url?sa=i&amp;rct=j&amp;q=&amp;esrc=s&amp;frm=1&amp;source=images&amp;cd=&amp;cad=rja&amp;docid=ATEAWBdWBPMTzM&amp;tbnid=fHHomZEUgNSEKM:&amp;ved=0CAUQjRw&amp;url=http://www.eximtec.cl/oleohidraulica/accesorios/&amp;ei=gYOtUePeMoHk8gSk8oHABA&amp;bvm=bv.47244034,d.dmQ&amp;psig=AFQjCNFo0miokqsVKuWePHZOJ-RKieijbw&amp;ust=137041227674427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l/url?sa=i&amp;rct=j&amp;q=&amp;esrc=s&amp;frm=1&amp;source=images&amp;cd=&amp;cad=rja&amp;docid=ATEAWBdWBPMTzM&amp;tbnid=fHHomZEUgNSEKM:&amp;ved=0CAUQjRw&amp;url=http://www.eximtec.cl/oleohidraulica/accesorios/&amp;ei=gYOtUePeMoHk8gSk8oHABA&amp;bvm=bv.47244034,d.dmQ&amp;psig=AFQjCNFo0miokqsVKuWePHZOJ-RKieijbw&amp;ust=137041227674427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l/url?sa=i&amp;rct=j&amp;q=&amp;esrc=s&amp;frm=1&amp;source=images&amp;cd=&amp;cad=rja&amp;docid=ATEAWBdWBPMTzM&amp;tbnid=fHHomZEUgNSEKM:&amp;ved=0CAUQjRw&amp;url=http://www.eximtec.cl/oleohidraulica/accesorios/&amp;ei=gYOtUePeMoHk8gSk8oHABA&amp;bvm=bv.47244034,d.dmQ&amp;psig=AFQjCNFo0miokqsVKuWePHZOJ-RKieijbw&amp;ust=137041227674427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507576" y="2064911"/>
            <a:ext cx="73849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BÁSICA  2014</a:t>
            </a:r>
            <a:endParaRPr lang="es-ES" sz="3600" b="1" dirty="0" smtClean="0"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79712" y="4366845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 2      </a:t>
            </a:r>
          </a:p>
          <a:p>
            <a:pPr algn="r"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Componentes 5</a:t>
            </a:r>
          </a:p>
        </p:txBody>
      </p:sp>
      <p:pic>
        <p:nvPicPr>
          <p:cNvPr id="74754" name="Picture 2" descr=" MECANICA  DIESEL – OLEOHIDRAULICA MAQUINARIAS PESADA  Y CAMIONES. - Otros Servicios - Todo Ch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386551" cy="2088232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  UNIDAD 2 PPT5</a:t>
            </a:r>
            <a:endParaRPr lang="es-CL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pic>
        <p:nvPicPr>
          <p:cNvPr id="84996" name="Picture 4" descr="http://img.directindustry.com/images_di/photo-g/tank-top-mounted-hydraulic-return-line-filter-5551-2574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2680" r="19361" b="4241"/>
          <a:stretch>
            <a:fillRect/>
          </a:stretch>
        </p:blipFill>
        <p:spPr bwMode="auto">
          <a:xfrm>
            <a:off x="6732240" y="2420888"/>
            <a:ext cx="2088232" cy="345012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2606" y="2051498"/>
            <a:ext cx="648774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Cuál 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la función </a:t>
            </a: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un 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filtro hidráulico?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827584" y="2636912"/>
            <a:ext cx="6264696" cy="19442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Un filtro hidráulico tiene por función evitar  que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partículas extrañas y sustancias contaminadoras </a:t>
            </a:r>
          </a:p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73050" algn="l"/>
              </a:tabLst>
              <a:defRPr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ingresen o circulen en el sistema y ocasionen fallas, reteniéndolas, aumentando la vida útil del resto de los componentes reduciendo los costos de operación. </a:t>
            </a:r>
            <a:endParaRPr lang="es-C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1600" y="1458498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Función. 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4823920"/>
            <a:ext cx="6336704" cy="191744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Esta </a:t>
            </a: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función es muy importante porque </a:t>
            </a:r>
            <a:r>
              <a:rPr lang="es-C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80 % </a:t>
            </a:r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</a:t>
            </a:r>
            <a:r>
              <a:rPr lang="es-C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fallas de un sistema se originan </a:t>
            </a:r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es-C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contaminación del fluido hidráulico.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1403648" y="1700808"/>
            <a:ext cx="6912768" cy="87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Verdana"/>
                <a:ea typeface="Calibri"/>
                <a:cs typeface="Times New Roman"/>
              </a:rPr>
              <a:t>    Los filtros se instalan en distintas partes del sistema, y de acuerdo a esto es el nombre que reciben.</a:t>
            </a:r>
            <a:endParaRPr lang="es-CL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99592" y="2868239"/>
            <a:ext cx="784887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Verdana"/>
              <a:buChar char="-"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Aspiración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se ubica en la línea de succión de la bomba reteniendo las impurezas antes de que ingresen al sistema.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Verdana"/>
              <a:buChar char="-"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Presión: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ubica en la línea de presión de la bomba, generalmente se lo instala como protección justo antes de un dispositivo de mando.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Verdana"/>
              <a:buChar char="-"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Retorno: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ubica en la línea de retorno, antes del estanque, reteniendo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partículas que se adhirieron al fluido al circular por el sistema.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Verdana"/>
              <a:buChar char="-"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Verdana"/>
              <a:buChar char="-"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Verdana"/>
              <a:buChar char="-"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Aire y carga: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ubican en el tanque hidráulico y su función es retener las partículas que vienen del exterior.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187624" y="2204864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b="1" dirty="0" smtClean="0">
                <a:latin typeface="Verdana"/>
                <a:ea typeface="Calibri"/>
                <a:cs typeface="Times New Roman"/>
              </a:rPr>
              <a:t>Filtro de aire y </a:t>
            </a:r>
            <a:r>
              <a:rPr lang="es-CL" b="1" dirty="0" smtClean="0">
                <a:latin typeface="Verdana"/>
                <a:ea typeface="Calibri"/>
                <a:cs typeface="Times New Roman"/>
              </a:rPr>
              <a:t>carga. </a:t>
            </a:r>
            <a:endParaRPr lang="es-CL" b="1" dirty="0" smtClean="0">
              <a:latin typeface="Verdana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CL" b="1" dirty="0" smtClean="0">
              <a:latin typeface="Verdana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dirty="0" smtClean="0">
                <a:latin typeface="Verdana"/>
                <a:ea typeface="Calibri"/>
                <a:cs typeface="Times New Roman"/>
              </a:rPr>
              <a:t>  Este</a:t>
            </a:r>
            <a:r>
              <a:rPr lang="es-CL" b="1" dirty="0" smtClean="0">
                <a:latin typeface="Verdana"/>
                <a:ea typeface="Calibri"/>
                <a:cs typeface="Times New Roman"/>
              </a:rPr>
              <a:t> </a:t>
            </a:r>
            <a:r>
              <a:rPr lang="es-CL" dirty="0" smtClean="0">
                <a:latin typeface="Verdana"/>
                <a:ea typeface="Calibri"/>
                <a:cs typeface="Times New Roman"/>
              </a:rPr>
              <a:t>es un filtro cumple dos funciones, por un lado filtra las impurezas al momento de cargar el fluido, y por otro lado filtra también el aire que ingresa al depósito desde el exterior.</a:t>
            </a:r>
            <a:endParaRPr lang="es-CL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99330" name="Picture 2" descr="http://img.directindustry.es/images_di/photo-g/tanque-hidraulico-7199-24531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56" r="2778"/>
          <a:stretch>
            <a:fillRect/>
          </a:stretch>
        </p:blipFill>
        <p:spPr bwMode="auto">
          <a:xfrm>
            <a:off x="5436096" y="2939304"/>
            <a:ext cx="3240360" cy="3156626"/>
          </a:xfrm>
          <a:prstGeom prst="rect">
            <a:avLst/>
          </a:prstGeom>
          <a:noFill/>
        </p:spPr>
      </p:pic>
      <p:pic>
        <p:nvPicPr>
          <p:cNvPr id="99332" name="Picture 4" descr="http://e.kotear.pe/images/226941/tapa-para-tanque-hidraulico13052081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49161" t="6791" r="5120" b="8321"/>
          <a:stretch>
            <a:fillRect/>
          </a:stretch>
        </p:blipFill>
        <p:spPr bwMode="auto">
          <a:xfrm>
            <a:off x="8028384" y="4005064"/>
            <a:ext cx="504056" cy="720080"/>
          </a:xfrm>
          <a:prstGeom prst="rect">
            <a:avLst/>
          </a:prstGeom>
          <a:noFill/>
        </p:spPr>
      </p:pic>
      <p:sp>
        <p:nvSpPr>
          <p:cNvPr id="23" name="22 Elipse"/>
          <p:cNvSpPr/>
          <p:nvPr/>
        </p:nvSpPr>
        <p:spPr>
          <a:xfrm>
            <a:off x="7884368" y="3861048"/>
            <a:ext cx="792088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71601" y="1268760"/>
            <a:ext cx="363640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47664" y="6093296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400" dirty="0" smtClean="0"/>
              <a:t>NOTA: </a:t>
            </a:r>
            <a:r>
              <a:rPr lang="es-CL" sz="1400" dirty="0" smtClean="0"/>
              <a:t>Algunos autores se refieren a estos filtros como ventilación y llenado. 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968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1835696" y="2636912"/>
            <a:ext cx="6336704" cy="3168352"/>
            <a:chOff x="1835696" y="3068960"/>
            <a:chExt cx="5738241" cy="2892325"/>
          </a:xfrm>
        </p:grpSpPr>
        <p:pic>
          <p:nvPicPr>
            <p:cNvPr id="20" name="19 Imagen" descr="D:\Material_Formativa\F110_ Curso de Hidráulica Básica (CHB) 2011\CHB_ Plataforma Online\CHB_ Módulo 2\CHB_ Imágenes Modulo 2\Imagen Mod2_ Secciones_ Color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6" t="2500"/>
            <a:stretch>
              <a:fillRect/>
            </a:stretch>
          </p:blipFill>
          <p:spPr bwMode="auto">
            <a:xfrm>
              <a:off x="3203848" y="3068960"/>
              <a:ext cx="3816424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09" name="Rectangle 1"/>
            <p:cNvSpPr>
              <a:spLocks noChangeArrowheads="1"/>
            </p:cNvSpPr>
            <p:nvPr/>
          </p:nvSpPr>
          <p:spPr bwMode="auto">
            <a:xfrm>
              <a:off x="6372200" y="4941168"/>
              <a:ext cx="1201737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Filtro de retorno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0" name="Rectangle 2"/>
            <p:cNvSpPr>
              <a:spLocks noChangeArrowheads="1"/>
            </p:cNvSpPr>
            <p:nvPr/>
          </p:nvSpPr>
          <p:spPr bwMode="auto">
            <a:xfrm>
              <a:off x="1835696" y="3861048"/>
              <a:ext cx="1160462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Filtro de presión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1979712" y="5661248"/>
              <a:ext cx="1296987" cy="3000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Filtro de aspiración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20 Elipse"/>
          <p:cNvSpPr/>
          <p:nvPr/>
        </p:nvSpPr>
        <p:spPr>
          <a:xfrm>
            <a:off x="3923928" y="3645024"/>
            <a:ext cx="648072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Elipse"/>
          <p:cNvSpPr/>
          <p:nvPr/>
        </p:nvSpPr>
        <p:spPr>
          <a:xfrm>
            <a:off x="3851920" y="5157192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5436096" y="4221088"/>
            <a:ext cx="792088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1601" y="1268760"/>
            <a:ext cx="363640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Equipo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estacionario. 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1619672" y="3284984"/>
            <a:ext cx="5234185" cy="2841104"/>
            <a:chOff x="1619672" y="3284984"/>
            <a:chExt cx="5234185" cy="2841104"/>
          </a:xfrm>
        </p:grpSpPr>
        <p:pic>
          <p:nvPicPr>
            <p:cNvPr id="26" name="25 Imagen" descr="C:\Users\Maca Undurraga\Desktop\cap 3 exc.jpg"/>
            <p:cNvPicPr/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 flipH="1">
              <a:off x="2555776" y="3284984"/>
              <a:ext cx="3816424" cy="284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09" name="Rectangle 1"/>
            <p:cNvSpPr>
              <a:spLocks noChangeArrowheads="1"/>
            </p:cNvSpPr>
            <p:nvPr/>
          </p:nvSpPr>
          <p:spPr bwMode="auto">
            <a:xfrm>
              <a:off x="5652120" y="5289202"/>
              <a:ext cx="1201737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Filtro de retorno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0" name="Rectangle 2"/>
            <p:cNvSpPr>
              <a:spLocks noChangeArrowheads="1"/>
            </p:cNvSpPr>
            <p:nvPr/>
          </p:nvSpPr>
          <p:spPr bwMode="auto">
            <a:xfrm>
              <a:off x="1979712" y="3933056"/>
              <a:ext cx="1160462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Filtro de presión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1619672" y="4941168"/>
              <a:ext cx="1296987" cy="3000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Filtro de aspiración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4427984" y="4365104"/>
              <a:ext cx="432048" cy="7920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Elipse"/>
            <p:cNvSpPr/>
            <p:nvPr/>
          </p:nvSpPr>
          <p:spPr>
            <a:xfrm>
              <a:off x="3851920" y="4221088"/>
              <a:ext cx="504056" cy="72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23 Elipse"/>
            <p:cNvSpPr/>
            <p:nvPr/>
          </p:nvSpPr>
          <p:spPr>
            <a:xfrm>
              <a:off x="4572000" y="5085184"/>
              <a:ext cx="504056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25" name="2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76872"/>
            <a:ext cx="2376264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71601" y="1268760"/>
            <a:ext cx="3636404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Equipo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móvil. 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52606" y="2051498"/>
            <a:ext cx="4903570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 filtros 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aspiración, </a:t>
            </a: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presión y </a:t>
            </a: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retorno.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 piensa usted que debe estar construido para resistir mayor presión</a:t>
            </a: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¿</a:t>
            </a: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qué?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475656" y="4845069"/>
            <a:ext cx="6919794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R: El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filtro de presión, porque está ubicado en una línea que trabaja con la mayor presión dentro del sistema.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10 Imagen" descr="C:\Users\Maca Undurraga\Desktop\cap 3 exc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 flipH="1">
            <a:off x="5868144" y="1700808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3779912" y="3140968"/>
            <a:ext cx="3672408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7236296" y="2636912"/>
            <a:ext cx="576064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7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043608" y="3717032"/>
            <a:ext cx="597666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El elemento filtrante cumple la función de retener  las impurezas del fluido al momento que éste va circulando.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elemento filtrante debe reemplazarse periódicamente. Algunos filtros poseen un indicador visual de la condición de este elemento, este indicador se conoce como indicador de saturación y tiene la función de  indicar cuando el filtro se encuentra tapado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tabLst>
                <a:tab pos="571500" algn="l"/>
              </a:tabLst>
            </a:pPr>
            <a:endParaRPr lang="es-CL" sz="1600" dirty="0">
              <a:latin typeface="Times New Roman"/>
              <a:ea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1255751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Composición.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77281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255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s-ES_trad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Se componen básicamente de un cuerpo o soporte en donde se ubican la entrada y salida del filtro , además del indicador de saturación, de un recipiente o vaso en donde van alojados los elementos </a:t>
            </a:r>
            <a:r>
              <a:rPr lang="es-ES_trad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filtrantes adecuados para el tipo de </a:t>
            </a:r>
            <a:r>
              <a:rPr lang="es-ES_trad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contaminación.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http://img.directindustry.com/images_di/photo-g/tank-top-mounted-hydraulic-return-line-filter-5551-2574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2680" r="19361" b="4241"/>
          <a:stretch>
            <a:fillRect/>
          </a:stretch>
        </p:blipFill>
        <p:spPr bwMode="auto">
          <a:xfrm>
            <a:off x="7003216" y="2420888"/>
            <a:ext cx="1961271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/>
          <p:nvPr/>
        </p:nvPicPr>
        <p:blipFill>
          <a:blip r:embed="rId2" cstate="print"/>
          <a:srcRect l="7743" t="8433" r="8379" b="3866"/>
          <a:stretch>
            <a:fillRect/>
          </a:stretch>
        </p:blipFill>
        <p:spPr bwMode="auto">
          <a:xfrm>
            <a:off x="4211960" y="2276872"/>
            <a:ext cx="48245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Funcionamiento.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5 Estrella de 7 puntas"/>
          <p:cNvSpPr/>
          <p:nvPr/>
        </p:nvSpPr>
        <p:spPr>
          <a:xfrm>
            <a:off x="8748464" y="3212976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strella de 7 puntas"/>
          <p:cNvSpPr/>
          <p:nvPr/>
        </p:nvSpPr>
        <p:spPr>
          <a:xfrm>
            <a:off x="8892480" y="3068960"/>
            <a:ext cx="80392" cy="72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strella de 7 puntas"/>
          <p:cNvSpPr/>
          <p:nvPr/>
        </p:nvSpPr>
        <p:spPr>
          <a:xfrm>
            <a:off x="8892480" y="2924944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strella de 7 puntas"/>
          <p:cNvSpPr/>
          <p:nvPr/>
        </p:nvSpPr>
        <p:spPr>
          <a:xfrm>
            <a:off x="6516216" y="4941168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strella de 7 puntas"/>
          <p:cNvSpPr/>
          <p:nvPr/>
        </p:nvSpPr>
        <p:spPr>
          <a:xfrm>
            <a:off x="6732240" y="5013176"/>
            <a:ext cx="80392" cy="72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strella de 7 puntas"/>
          <p:cNvSpPr/>
          <p:nvPr/>
        </p:nvSpPr>
        <p:spPr>
          <a:xfrm>
            <a:off x="6876256" y="4941168"/>
            <a:ext cx="72008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strella de 7 puntas"/>
          <p:cNvSpPr/>
          <p:nvPr/>
        </p:nvSpPr>
        <p:spPr>
          <a:xfrm>
            <a:off x="6219800" y="3933056"/>
            <a:ext cx="80392" cy="72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Estrella de 7 puntas"/>
          <p:cNvSpPr/>
          <p:nvPr/>
        </p:nvSpPr>
        <p:spPr>
          <a:xfrm>
            <a:off x="8964488" y="3212976"/>
            <a:ext cx="80392" cy="636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Estrella de 7 puntas"/>
          <p:cNvSpPr/>
          <p:nvPr/>
        </p:nvSpPr>
        <p:spPr>
          <a:xfrm>
            <a:off x="6804248" y="5373216"/>
            <a:ext cx="144016" cy="72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strella de 7 puntas"/>
          <p:cNvSpPr/>
          <p:nvPr/>
        </p:nvSpPr>
        <p:spPr>
          <a:xfrm>
            <a:off x="6588224" y="5301208"/>
            <a:ext cx="135632" cy="803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Estrella de 7 puntas"/>
          <p:cNvSpPr/>
          <p:nvPr/>
        </p:nvSpPr>
        <p:spPr>
          <a:xfrm>
            <a:off x="6444208" y="5157192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strella de 7 puntas"/>
          <p:cNvSpPr/>
          <p:nvPr/>
        </p:nvSpPr>
        <p:spPr>
          <a:xfrm>
            <a:off x="6804248" y="5589240"/>
            <a:ext cx="97160" cy="1188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Estrella de 7 puntas"/>
          <p:cNvSpPr/>
          <p:nvPr/>
        </p:nvSpPr>
        <p:spPr>
          <a:xfrm>
            <a:off x="6588224" y="5445224"/>
            <a:ext cx="105544" cy="1104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Cilindro"/>
          <p:cNvSpPr/>
          <p:nvPr/>
        </p:nvSpPr>
        <p:spPr>
          <a:xfrm>
            <a:off x="6516216" y="2924944"/>
            <a:ext cx="144016" cy="14401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827584" y="19888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 La figura muestra un filtro común con sus partes más </a:t>
            </a:r>
            <a:r>
              <a:rPr lang="es-CL" sz="1400" dirty="0" smtClean="0"/>
              <a:t>representativas.</a:t>
            </a:r>
            <a:endParaRPr lang="es-CL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827584" y="25457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Se observan algunas partículas solidas ingresando al filtro por el conducto de entrada.</a:t>
            </a:r>
            <a:endParaRPr lang="es-CL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27584" y="312238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Al ingresar al cuerpo del filtro , algunas de esas partículas quedan retenidas en el elemento </a:t>
            </a:r>
            <a:r>
              <a:rPr lang="es-CL" sz="1400" dirty="0" smtClean="0"/>
              <a:t>filtrante.</a:t>
            </a:r>
            <a:endParaRPr lang="es-CL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27584" y="4058488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La partícula más pequeña que logra </a:t>
            </a:r>
            <a:r>
              <a:rPr lang="es-CL" sz="1400" dirty="0" smtClean="0"/>
              <a:t>pasar, </a:t>
            </a:r>
            <a:r>
              <a:rPr lang="es-CL" sz="1400" dirty="0" smtClean="0"/>
              <a:t>sale por el conducto de salida  del filtro y pasa al </a:t>
            </a:r>
            <a:r>
              <a:rPr lang="es-CL" sz="1400" dirty="0" smtClean="0"/>
              <a:t>sistema. </a:t>
            </a:r>
            <a:endParaRPr lang="es-CL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27584" y="49220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Como esta acción se repite muchas  veces el filtro se comienza a </a:t>
            </a:r>
            <a:r>
              <a:rPr lang="es-CL" sz="1400" dirty="0" smtClean="0"/>
              <a:t>saturar.</a:t>
            </a:r>
            <a:endParaRPr lang="es-CL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27584" y="5643245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 En ese momento el indicador visual de saturación  o condición del elemento filtrante avisa que el filtro esta </a:t>
            </a:r>
            <a:r>
              <a:rPr lang="es-CL" sz="1400" dirty="0" smtClean="0"/>
              <a:t>saturado. </a:t>
            </a:r>
            <a:endParaRPr lang="es-CL" sz="1400" dirty="0"/>
          </a:p>
        </p:txBody>
      </p:sp>
      <p:sp>
        <p:nvSpPr>
          <p:cNvPr id="31" name="30 Estrella de 7 puntas"/>
          <p:cNvSpPr/>
          <p:nvPr/>
        </p:nvSpPr>
        <p:spPr>
          <a:xfrm>
            <a:off x="6804248" y="5229200"/>
            <a:ext cx="144016" cy="72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Estrella de 7 puntas"/>
          <p:cNvSpPr/>
          <p:nvPr/>
        </p:nvSpPr>
        <p:spPr>
          <a:xfrm>
            <a:off x="6516216" y="5661248"/>
            <a:ext cx="144016" cy="720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Estrella de 7 puntas"/>
          <p:cNvSpPr/>
          <p:nvPr/>
        </p:nvSpPr>
        <p:spPr>
          <a:xfrm>
            <a:off x="6444208" y="5445224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Estrella de 7 puntas"/>
          <p:cNvSpPr/>
          <p:nvPr/>
        </p:nvSpPr>
        <p:spPr>
          <a:xfrm>
            <a:off x="6668616" y="5093568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Estrella de 7 puntas"/>
          <p:cNvSpPr/>
          <p:nvPr/>
        </p:nvSpPr>
        <p:spPr>
          <a:xfrm>
            <a:off x="6660232" y="5517232"/>
            <a:ext cx="144016" cy="1440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Estrella de 7 puntas"/>
          <p:cNvSpPr/>
          <p:nvPr/>
        </p:nvSpPr>
        <p:spPr>
          <a:xfrm>
            <a:off x="6804248" y="5445224"/>
            <a:ext cx="97160" cy="1188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Estrella de 7 puntas"/>
          <p:cNvSpPr/>
          <p:nvPr/>
        </p:nvSpPr>
        <p:spPr>
          <a:xfrm>
            <a:off x="6419056" y="5661248"/>
            <a:ext cx="97160" cy="1188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Estrella de 7 puntas"/>
          <p:cNvSpPr/>
          <p:nvPr/>
        </p:nvSpPr>
        <p:spPr>
          <a:xfrm>
            <a:off x="6419056" y="5301208"/>
            <a:ext cx="97160" cy="1188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Estrella de 7 puntas"/>
          <p:cNvSpPr/>
          <p:nvPr/>
        </p:nvSpPr>
        <p:spPr>
          <a:xfrm>
            <a:off x="6876256" y="5661248"/>
            <a:ext cx="97160" cy="1188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-0.05799 0.02222 -0.11597 0.04467 -0.14826 0.06319 C -0.18038 0.08148 -0.18611 0.10208 -0.1934 0.11018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5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-0.06197 0.02454 -0.12395 0.04907 -0.15833 0.06921 C -0.1927 0.08958 -0.19878 0.11181 -0.20659 0.12083 " pathEditMode="relative" rAng="0" ptsTypes="aaA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6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399 0.01805 -0.10799 0.0361 -0.13802 0.05091 C -0.16806 0.06571 -0.17326 0.08214 -0.18021 0.08862 " pathEditMode="relative" ptsTypes="aaA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532 C 0.00191 0.02129 -0.004 0.03727 -0.0073 0.05046 C -0.01059 0.06366 -0.01111 0.07847 -0.01181 0.08426 " pathEditMode="relative" rAng="0" ptsTypes="aaA">
                                      <p:cBhvr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39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65 C -0.0059 0.03079 -0.0118 0.05116 -0.0151 0.0676 C -0.0184 0.0845 -0.01892 0.10278 -0.01962 0.11042 " pathEditMode="relative" rAng="0" ptsTypes="aaA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-0.0276 0.01968 -0.05503 0.03959 -0.06996 0.05695 C -0.08507 0.07292 -0.08802 0.09213 -0.09097 0.09977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-0.06267 0.01597 -0.12534 0.03217 -0.16024 0.04537 C -0.19496 0.05856 -0.20104 0.07338 -0.20903 0.0794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8" grpId="1" animBg="1"/>
      <p:bldP spid="8" grpId="2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7" grpId="2" animBg="1"/>
      <p:bldP spid="18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1" animBg="1"/>
      <p:bldP spid="34" grpId="1" animBg="1"/>
      <p:bldP spid="35" grpId="1" animBg="1"/>
      <p:bldP spid="36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1619672" y="256490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r>
              <a:rPr lang="es-CL" dirty="0" smtClean="0">
                <a:latin typeface="Verdana"/>
                <a:ea typeface="Calibri"/>
              </a:rPr>
              <a:t>Papel micrónico.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endParaRPr lang="es-CL" dirty="0" smtClean="0"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endParaRPr lang="es-CL" dirty="0" smtClean="0"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r>
              <a:rPr lang="es-CL" dirty="0" smtClean="0">
                <a:latin typeface="Verdana"/>
                <a:ea typeface="Calibri"/>
              </a:rPr>
              <a:t>Malla de alambre. 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endParaRPr lang="es-CL" dirty="0" smtClean="0"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endParaRPr lang="es-CL" dirty="0" smtClean="0"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r>
              <a:rPr lang="es-CL" dirty="0" smtClean="0">
                <a:latin typeface="Verdana"/>
                <a:ea typeface="Calibri"/>
              </a:rPr>
              <a:t>Fibra, algodón o lana de vidrio.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endParaRPr lang="es-CL" dirty="0" smtClean="0">
              <a:latin typeface="Verdana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endParaRPr lang="es-CL" dirty="0" smtClean="0">
              <a:latin typeface="Verdana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571500" algn="l"/>
              </a:tabLst>
            </a:pPr>
            <a:r>
              <a:rPr lang="es-CL" dirty="0" smtClean="0">
                <a:latin typeface="Verdana"/>
                <a:ea typeface="Calibri"/>
              </a:rPr>
              <a:t>Barra imantada.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19" name="1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938150" cy="783772"/>
          </a:xfrm>
          <a:prstGeom prst="rect">
            <a:avLst/>
          </a:prstGeom>
          <a:noFill/>
        </p:spPr>
      </p:pic>
      <p:pic>
        <p:nvPicPr>
          <p:cNvPr id="20" name="1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1071047" cy="864096"/>
          </a:xfrm>
          <a:prstGeom prst="rect">
            <a:avLst/>
          </a:prstGeom>
          <a:noFill/>
        </p:spPr>
      </p:pic>
      <p:pic>
        <p:nvPicPr>
          <p:cNvPr id="21" name="2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68" y="2276872"/>
            <a:ext cx="1045028" cy="973777"/>
          </a:xfrm>
          <a:prstGeom prst="rect">
            <a:avLst/>
          </a:prstGeom>
          <a:noFill/>
        </p:spPr>
      </p:pic>
      <p:pic>
        <p:nvPicPr>
          <p:cNvPr id="23" name="22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97152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998598"/>
            <a:ext cx="1948954" cy="15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971600" y="1255751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Composición.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8465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Los elementos filtrantes pueden ser de: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619672" y="5940569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NOTA: El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elemento con mayor poder de captación y el más utilizado </a:t>
            </a:r>
          </a:p>
          <a:p>
            <a:pPr algn="just">
              <a:spcAft>
                <a:spcPts val="0"/>
              </a:spcAft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es la fibra de vidrio.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2.gstatic.com/images?q=tbn:ANd9GcQXDPfMXAN6rCL6swjjzv7MDzLAUF2JnhTlXdjLNhCqA6tGy1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381250" cy="238125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259633" y="2348880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dirty="0" smtClean="0">
                <a:latin typeface="Verdana"/>
                <a:ea typeface="Calibri"/>
                <a:cs typeface="Times New Roman"/>
              </a:rPr>
              <a:t>     Un acumulador es una especie de depósito capaz de almacenar un volumen de  fluido bajo presión, para utilizarlo cuando el sistema lo requiera.</a:t>
            </a:r>
            <a:endParaRPr lang="es-CL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259632" y="4319155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/>
                <a:ea typeface="Calibri"/>
                <a:cs typeface="Times New Roman"/>
              </a:rPr>
              <a:t>     El fluido al entrar a un acumulador levanta un peso, comprime un resorte  o un gas, y de esta forma queda guardado a presión y en  situación de proveer al sistema cuando éste requiera de fluido presurizado.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Acumuladores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Introducción.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designworldonline.com/uploads/ImageGallery/feb-off-1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32039" y="3255717"/>
            <a:ext cx="3670035" cy="2924220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03648" y="1556792"/>
            <a:ext cx="698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3317503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Identificar las secciones que conforman </a:t>
            </a:r>
          </a:p>
          <a:p>
            <a:pPr lvl="0" indent="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 sistema oleohidráulico básico y sus </a:t>
            </a:r>
          </a:p>
          <a:p>
            <a:pPr lvl="0" indent="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respectivos componentes 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2.gstatic.com/images?q=tbn:ANd9GcQXDPfMXAN6rCL6swjjzv7MDzLAUF2JnhTlXdjLNhCqA6tGy1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381250" cy="238125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259633" y="2348880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dirty="0" smtClean="0">
                <a:latin typeface="Verdana"/>
                <a:ea typeface="Calibri"/>
                <a:cs typeface="Times New Roman"/>
              </a:rPr>
              <a:t>     La función principal del acumulador es ayudar a la bomba hidráulica en caso de una gran demanda de presión por parte del sistema o cuando se produzca una falla de </a:t>
            </a:r>
            <a:r>
              <a:rPr lang="es-CL" dirty="0" smtClean="0">
                <a:latin typeface="Verdana"/>
                <a:ea typeface="Calibri"/>
                <a:cs typeface="Times New Roman"/>
              </a:rPr>
              <a:t>esta, </a:t>
            </a:r>
            <a:r>
              <a:rPr lang="es-CL" dirty="0" smtClean="0">
                <a:latin typeface="Verdana"/>
                <a:ea typeface="Calibri"/>
                <a:cs typeface="Times New Roman"/>
              </a:rPr>
              <a:t>permitiendo  realizar algunos movimientos de los </a:t>
            </a:r>
            <a:r>
              <a:rPr lang="es-CL" dirty="0" smtClean="0">
                <a:latin typeface="Verdana"/>
                <a:ea typeface="Calibri"/>
                <a:cs typeface="Times New Roman"/>
              </a:rPr>
              <a:t>actuadores gracias </a:t>
            </a:r>
            <a:r>
              <a:rPr lang="es-CL" dirty="0" smtClean="0">
                <a:latin typeface="Verdana"/>
                <a:ea typeface="Calibri"/>
                <a:cs typeface="Times New Roman"/>
              </a:rPr>
              <a:t>a la acción del fluido a presión que se encuentra acumulado en su interior.  </a:t>
            </a:r>
            <a:endParaRPr lang="es-CL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Acumuladores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Función.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4167"/>
          <a:stretch>
            <a:fillRect/>
          </a:stretch>
        </p:blipFill>
        <p:spPr bwMode="auto">
          <a:xfrm>
            <a:off x="6588224" y="4293096"/>
            <a:ext cx="2160240" cy="22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pic>
        <p:nvPicPr>
          <p:cNvPr id="20" name="19 Imagen"/>
          <p:cNvPicPr/>
          <p:nvPr/>
        </p:nvPicPr>
        <p:blipFill>
          <a:blip r:embed="rId3" cstate="print"/>
          <a:srcRect b="5844"/>
          <a:stretch>
            <a:fillRect/>
          </a:stretch>
        </p:blipFill>
        <p:spPr bwMode="auto">
          <a:xfrm>
            <a:off x="4139952" y="4509120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/>
          <p:cNvPicPr/>
          <p:nvPr/>
        </p:nvPicPr>
        <p:blipFill>
          <a:blip r:embed="rId4" cstate="print"/>
          <a:srcRect l="8333" r="2778" b="13909"/>
          <a:stretch>
            <a:fillRect/>
          </a:stretch>
        </p:blipFill>
        <p:spPr bwMode="auto">
          <a:xfrm>
            <a:off x="1403648" y="4509120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115616" y="2132856"/>
            <a:ext cx="7560840" cy="165618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En la actualidad los acumuladores más utilizados son los cargados con  gas  (aire seco o nitrógeno) en donde el elemento 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separa el aire del gas  puede 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ser:</a:t>
            </a:r>
            <a:endParaRPr kumimoji="0" lang="es-E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Acumuladores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Tipos.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63688" y="3933056"/>
            <a:ext cx="955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Vejiga </a:t>
            </a:r>
            <a:endParaRPr lang="es-CL" dirty="0"/>
          </a:p>
        </p:txBody>
      </p:sp>
      <p:sp>
        <p:nvSpPr>
          <p:cNvPr id="15" name="14 Rectángulo"/>
          <p:cNvSpPr/>
          <p:nvPr/>
        </p:nvSpPr>
        <p:spPr>
          <a:xfrm>
            <a:off x="4283968" y="3933056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Diafragma </a:t>
            </a:r>
            <a:endParaRPr lang="es-CL" sz="2000" dirty="0"/>
          </a:p>
        </p:txBody>
      </p:sp>
      <p:sp>
        <p:nvSpPr>
          <p:cNvPr id="17" name="16 Rectángulo"/>
          <p:cNvSpPr/>
          <p:nvPr/>
        </p:nvSpPr>
        <p:spPr>
          <a:xfrm>
            <a:off x="6770341" y="3892986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Pistón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043608" y="2060848"/>
            <a:ext cx="7488832" cy="1224136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El acumulador hidráulico se instala en la línea de presión del sistema  hidráulico. 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pic>
        <p:nvPicPr>
          <p:cNvPr id="7" name="6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2500"/>
          <a:stretch>
            <a:fillRect/>
          </a:stretch>
        </p:blipFill>
        <p:spPr bwMode="auto">
          <a:xfrm>
            <a:off x="2987824" y="3377015"/>
            <a:ext cx="3707904" cy="31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encrypted-tbn2.gstatic.com/images?q=tbn:ANd9GcQXDPfMXAN6rCL6swjjzv7MDzLAUF2JnhTlXdjLNhCqA6tGy1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222" r="14815" b="7407"/>
          <a:stretch>
            <a:fillRect/>
          </a:stretch>
        </p:blipFill>
        <p:spPr bwMode="auto">
          <a:xfrm>
            <a:off x="3707904" y="3737055"/>
            <a:ext cx="504056" cy="78079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Acumuladores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 flipV="1">
            <a:off x="3635896" y="4529143"/>
            <a:ext cx="7200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1907704" y="2492896"/>
            <a:ext cx="6192688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Para su estudio los agruparemos en:</a:t>
            </a:r>
          </a:p>
          <a:p>
            <a:pPr marL="342900" indent="552450"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 	</a:t>
            </a: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Filtros.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Acumuladores.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	Elementos de 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medición.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Reguladores 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térmicos.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  <a:tabLst>
                <a:tab pos="4124325" algn="l"/>
              </a:tabLst>
            </a:pPr>
            <a:r>
              <a:rPr lang="es-CL" sz="1000" dirty="0" smtClean="0">
                <a:solidFill>
                  <a:srgbClr val="404040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2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19672" y="1268760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ACCESORIOS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neumatica-es.timmer-pneumatik.de/artikel/artbild/mini/m-gu-63-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59"/>
            <a:ext cx="2904642" cy="3348079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43608" y="19888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CL" dirty="0" smtClean="0"/>
              <a:t>     Un manómetro es un componente que mide e indica la presión     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      hidráulica en el punto en que se conectan.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data:image/jpeg;base64,/9j/4AAQSkZJRgABAQAAAQABAAD/2wCEAAkGBxQSEhUUExQVFhQVFx8YFxYXGBcVFxgaGBcWFxccFRcYHiggGB0lHRQXITEhJSksLi4uFx8zODMsNygtLisBCgoKDg0OGxAQGiwkHBwsLSwsLDQsNy4sLCwsLCwwLCwsLCwsLCw3LCwtNCwsLywsLCwsLCwsLCwuLCwsKywsLP/AABEIAPkAywMBIgACEQEDEQH/xAAcAAEAAgMBAQEAAAAAAAAAAAAABAUDBgcCAQj/xABKEAACAQIEAwQFCgMFBgUFAAABAgMAEQQSITEFE0EGIlFhBzJxgZEUIzNCUoKSobHBYnLRJEOiwvA0U2OD0uEWF7KzwxVUk6Ok/8QAGQEBAQEBAQEAAAAAAAAAAAAAAAECAwQF/8QALhEBAAIBAQYEBQQDAAAAAAAAAAERAgMSITFBUfAEE2FxIoGR0eEyQsHxFCOx/9oADAMBAAIRAxEAPwDuNKUoFKUoFKUoFKUoFKiPxFBoCWPgoLfmNBWNsZIfVjt/MwH6XoJ9Kqy8x6oPex/S1eLTfbX/AB/9VS1pb1S4PtZg5cQcNHiI2nUkGMHW6XzAdCRY3t4GouM4a0mrrG/3pFrVz6PcGsomXDSJIGz54pmbvHc5WY769KWU6ZStCXBZTaPEyI3RXLRt+36VKh4xi8OyiWN5Y+rrZ7DxFu98RbzpZTc6VEj4gjAEXsRcHcEHa1qyDFr4/kaqM9K8pIDsb16oFKUoFKUoFKUoFKUoFKUoFKxzzBd9zsBufZUR3Let+Ebe/wC1+lBmfFfZF/P6v/f3VGkXN65zeWy/h6++9HcAXJsPE1UYrj6B+XGGlk6ogLEXBsWA9QGx1cqPOpa0ul00FeHnUbsB7603F8VxUkix2GGudTMpfML7RctxGxtY6v120q4wfA4CLyS4iY+JYxr7MsAVSPbeoq1fiEY3b8jUY8cgG8i/GssPCsEuogiv4mMX95IvU5OSBYBAPDKB+1BBj4tC20i1JinVvVZT7CDWR0gO4T4Coc3CsKdbKp8VOU/lQSZoQwsyhh4EAj4Gq2Xg+XWCRoj9n14/ejHT7pFYcRhni+gxJI+zIOYvx0I+NfcHxtgD8ojyW3dDmT87EfCpYwvxOSH/AGmPKv8AvUJaP731k94t51ZwyKwBUgg7EbVJhmWRQykMp6jUVTzcC5bZ8K3LO5j/ALpvYv1D5jTxBqiz2qVBi+jfH+tVGC4hmOVwUkG6n9vEeY0/Sp4qotAa+1XwTFfMfp7Knq19RVR9pSlApSlApSlArBisTlsALudl/Uk9APH96+4rEBFvudgBuSdgKhIpFyxu7esf0A8hf9+tQfVFrkm7Hc/sB0Hl+p1qv4zxiLDIzyMqhRckmwA8z+25qP2k4/HhI2ZjYjwFzc6KFX6zk6Bf2qo4DwGSd1xWNXvg5oYCcyw+DP8Abm8/q7DqajT7BBicec0hfD4c7KO7iJB5/wD26kf8w33Q1suAw8GGUxpy4lUZ2W4WwJN3e5ubm93O5vrU6OO1aB2q7NO2N58UDOloJJrEMZuXi0d0AY65Y0BC7WUAVRvsuHikAzZSHGhBtnG4AIPeHW21eY+DRKLKGHmGZT+VcrxPZ7EZHvhpDzY5lwSBQxwkj42SaIsQTyO40TZthyrXBsD2AyBRdiBbck2Hh+tKhLRk4Yo+tL/+R/2NDw0a9+TXwkfT86m3qJw7HrMrFQy5JHjIYAG8bshOhOhy5h4hhtSoLR24MCQebPp05rkfmdKxycBBN+fiRpa3Oa3tqXLxBVnjgIbNJHJIDplAiaJSD5nnC3sNZ8ViUiRnkYIiAszMbKoAuSSdhSoLlRcYwcOHgkllxEyRopJaSWR1HQDICC9zYBRqSQBqareGY7BuwCSSOwRZM/JlVFV4hMuado8sZMbhvWUjTretq4nh+ZFIml2UgX2BIIB9xNc2i7DSuq4fNhkZMOsM88UkhmIOA+S8p4mFihbJIDdbhF7t9SqC5bbgJ8PiwZsHNqvdNgyjVQyl0YAkEEMGtZgbgm96kYbiRDcuYBH6H6j/AMp6HyqD2U4RPHJNNiBGjSRQQhI2Li2HWQFyxVfWMpsLaBRrrpd43CLKpVxcH8vZUpXjFYQPvuNj1FRoyV0bp1/108/+9sEWJbDsElN4josm5Xyfy218/jbOl/2NBgBqRhpradP0qMVy+y9rfZP9D0/0B7FVFpSo2El6H3VJqoUpSgUpULib6CMbvofJR6x/b71BgWTmNzOg0j9nVvf+ntqJxjiKwRl2IFgTcmwAUXZm8FAFzU12AHQAD3ACua8X4hJjuIRYWIlUTLPiGFjliUgwx67M5yueouhHqmstJHZLBNj5hj578oE/JImFtL2OIkB+u1u79ldr6GujRJpUXBQBQAAAALADQADQADwqcBQfQK9AV5FU3abiEmGEcyHMA+RsPYZp89gBCbX5q2LKL5SM4NtGWjW+2878OxsPEwznDMBh8ZHdmVUZvm5VXoQx1t5D6xqz7QdpIJ8PJFEOdHKpiMucQ4fvqQMs7fSHXTkrIQegqr4h8oxitJImaFGBMQs8SBSM1lH+2zKAWsfmlYWUSMt69cWhXA4nC49HaSBwIZ3ds9lksY5UOyLe1woC2AAGtZnKno0vD7U1PPhHr09L5JGDx2Pnj0kburlZoIUg76izgtiyzEk3/uRa43qMmAmXDrPnkKzvGxIxkyljO0cYc8iOILo4JC6aaVvGGwao0jrf51g7DpmCKlx7Qi39lekwcaxrGFXlqAAp1AC2K7+Fh8KtSxtacT+np+WmT8Cnjmiys5kYOEb5ZiCUFlL/AEySg3yruPAVCxeLxEjS4MzTu0WR5s8EWIGXMsgUNh+U3etb6Nja+ldCGRiH7pIuFa4O5FwD5lR8K1/sxwuWPE46aZQpnmHL1BvFGCEOh032PhUm28fLnHKcoi4j6zf2Y4u2YVHaaIkRgl2wxOJVSPqugVZom/mjAH2qrPRNgneGbiE1ufxCQynrkiUlYkB8ALn2FR0q5x3A8uGyqufE3OWYAo4kle7yBg2ZVDOWKhtltrVVjcG+ClVo5DmlJJdI758q3Y4vDxgLILDWePI4ugOYb2+rE6cZfonru9u/Ru1eCK1zsjjS5lM7/wBplPMyBs0XJByxHCttJHYglxrmc5gtwo2S1HJHxEAcENsaq8DKYH5Uh7hNo2PS+y+zw8NqujULiWDEiFT7v6f68qSJUiX6X6EeI8KjgWNr3G4PiPPzGxqPwTGFgY3N5I+p3Zdg3t0sfMVNnT89R5N/3/1vQeQbVYxvcA1VhripeCfce+rCSl0pSqhVWHzO7+eRfYp73xa/4RU7FzZEZvsqT8BpVfGmVVXwGvmep+NSVhR9s+LLBAxf1QrO4GhKJa6g9C7FEH81UXot4awwxxU2s+NbnyH+FvolH8IU3A6Z7dKovSjO2Ilhwak/2rELEbW0ihK5zr4yOW/5NdNwUYUBVFlAAA6ADQAewVFWEQrKKxrXmfNlbIQHscpYFlDW0LKCCwva4BF/EUELtHK8cLTRyrGYQZDzBeJ1UG6SWBZQejJqDbRvVOqxzvPJz8WjRxDuSWN0w4IHzRYWOv8AfSgWBtHcBWNfeOcVmklTDzCOIxyJdg4eKSV7mAjMAbRqjzFGAOdYRcg3O1cGwLwLyiweJR82xFpdb3ElhZzc3z6E31BOpk9HbCIxjbn5ff7fhI4bw4QlhGbRE3WMAZYzrmyW2U6HLsDe29hKmw6uMrqrLp3WAI0II0OmhAPur0DX2q5TlMzfN6qJxj/Z5u4ZPm2+bUkM/dPdUjUE7aeNSqE1SJqbcxPCu5nkw8rI4mzQJh5EWOdooUgMUZF7BUZRKdmJPdvXt+H4oNbLJ8uzX5wDZeSMDlyiX1bc8erf1tbda6XeqjjfaLDYTL8omjizmy52C3tvbyHjWNiHs/zcunff1VnYlbNLyxIIeXD9JnHz+V+fbPrf6PN/FfretkOGXPzLd/LkzdcoJawvoNT77C+wrzh8UsgzK1weo1+B61nvWoioebU1NvKcurRuN4AwRHEzOIl5nMKx5QcMzaB8M1u/JqeYhusgZxbo1n2QcHmmR+ZijlaV73V42zGBsONhAVLZQNjnBJbMThm7MPiMU02NkEsUbf2eBQRGo+1Ip9Z+ltdvCwFZjxMrGXCxtGe8cKZEHfLLnmhMRZWCSBeYgYqRJGb2BAOYl21Mccsbibyjj09veO+DfDXhxUHgSjkoyzSTiQCTmyEEtmUEEKAFRbW7qgAa9STU5q08ql4qpjdZl3B1A6i3eHvA+IFXCsHUEHRhcEeeoI/Wo+JjzKV8dvb0/OonZ6futGfqG6/ytf8AQ3HwqCSrk777N4ZhvbyOhHtrPA9mHtqLizlkHg4/xoLgeZZMw+551kDVRcUr4puK+1plD4pqqr9p1HwOY/kpqLiJAqs52UFj7AL/ALVJx570Y82b4Ll/z1VceP8AZ5R9pcv4iF/zVJWHLeFrz+PoGufkeFufAvIuZj+LFH8PlXXcMtcm9Gr8zivFZT0kyDwy81wPyiWtux3aabDYpxKgXCKO4/JcmVxh2mKLLzQA10cD5sjukEg2qK3YCoHFOLR4exlWXIRrIkUkqL/OYwSnjci3nVPwDtMzZxizBFlhhxAkVikYjxGcKrtIfWVky5rgNcWA2qT2j4lFJgp+TNGzSRtGhjkVu9KOWpUqTrdxQtrfCYcPiS7YxCyzfOAtG4VXxGWQBpFFkdYPkkYJIPcbXU1a8PwicMmSM4uU4eXuRYdxnyOWUAiTdUG3Qa9asezTTAH5peU8sjK6yahM7hM0ZUWsqouhOlqm8f4V8oWNQQAsqO176qjXIFuuulZq972eZsz5cz8PPnHvHT/qPD2pwzKWBfZCo5b5nEpIiMagXcMQbW8De1ZV7S4Y5LSfSAEd17AM/LHMNvm7v3bNbUEdDVJD2TmUQvzImlwyxJFo6q6QZwBIRfKSJX2BsbHWvI7JzgMOYh+UKoma7AxlcRJP8yLHMLSlACVtYHyqXks6fh+WXf0/vg3W1faVG4hxCKBM88iRIPrOwRfiTXR4kgivy56ZeNjFcSkCtdIAIV1uLqSXI+8xH3a7F239JOGgwkj4aeOWQjJHkZX7xG5AOgG/ur8zO5JJJJJNyTqSTvc0hJbr6OO30nD5BHIzNhWPeXU8u59ZB4dSvX21+muHYtZUVlIIYAgg3BBFwQeoNfj3hfBcRiTaCCWXW3cRmAPmQLD31+nPRXwfEYXARR4nSRb90nMVBYlVJ8gfdt0oQ3DLVRxrh0swyLIsaCzA5c0nMVgyG5NlAKqdiTrtVzUPieHV077MijUlZGi0H2nUg299SW8Mqyv8tU4PjMTnaCCOJVcfKA0rvaLmMwmiEai8hSdZNMyAB1HhVr2k7QDB2ZoZXjtmeRcoVAXSMC7EZ3Je4QakKfIHXMVxfDYOTnrIhw8EpV2jJl5cWKizEdy5JOJw6E/z3qvxHaKDiWNwjYf5UQhsjNg+bhlYkNzGLsMrALlD27tztvSF1MdnKYbG3bTDjmFllVFWRkchSJxDIsMnJCsWuJGUAMFvmBGlOFcTV8RmCvGeY0Msb5Q6MVDWbKSp1yEEEiziomI7CZsymc5FWQYYcsZoTNMmIJdi3zuV41CgBe6LG51r3Jwl8OkkruJJpZTM5VTGmYLGECKWYhQsK7sSTeksQ2Lj6nks49aO0i/cOYj3gMv3q9REEC23T2HVfyIqa1mHiCPyIqj7PN8yi/7u8R9sLvD+kQoNmgPdHsrJWPD+qPZWStMq/H/SJ/I/6x1Wca+iP86f+4lWnEPpIz5MPjlP+WqzjI+abyKn4OpqSsOV+hxr4vifiZV/9zEXrp3/AIbgecTshMg73rPkLBDGGaK+RnCMVDEXtp0Fcr9FEmTivEofFmI88k5X/wCSu1QNpUVUYTshhI4pIuVnjkCKyys8oyRfRIM5NkTcKNq1/jno/wCHwhMRFhljljngKsrSAC+JhB7mbLsx6Vv1ax2zhxfIneOWHlRpzRHyHeZuUBJlEnOC3LJp3NNN6qJ3ZTDy8iJmlupQHl5FFrjbMNTY+NXwrRMBxrAYXM02IZZEkkshlmkspkflkQhiqgxspGnUVt/COJx4mPmRXy5iuoKm6mx0PTwNZiY4PRr6eUTOVTXWqhMr7SvlVwCa4bi8A3G+KYozylMJgrx5beqVZlOUNddchYsQdCBa9iOt9qOPQ4LDvNM+VV6dWPRVHUmuGdiO12IONxWIiwjyYaZs00caGQrmsFOmpOhJFjpmNq5a23sTscVir3vnpM9H0WFw/wAqwpbIrhZEYWZcxsDawsLlRaw9YG5FbL6LvRtg5IIsTMvOd1D2cfNrcbBNmte12uPIVg7SYvE8VRMHg8I8ULOGllkRlAK94AhgNARr617C21dY7OcKXCYeOFb2jRVBO5ygC58za9Z8N5nl/wCzj/C51e44peCG8IVQnQRNIcoB0jiQgsb20vtc1Q4ftZMQsrLDyQ0McgUkszzRK5eJ72yguqhSNe9rpW0Y/AxzKBIL2N1IZlZTYrdWUgqbMRcHqahp2dwysjrEAUC5QGYJ82CqFowcrFQSASCdvAV2mJvc7aeelGNZRc99+ilg7WzHlqY4+ZiEhkhsWChZ2cWl3JKhL6Wve2m9SG7WKI1MmGnkLGRXEMfNQNDI0bAk23K3FxqPOpcfZXDhSqh11XKwdi0fLYtGImN8oUsbDbWxuNKsMDglgiEcQsFBtmJN2JLEudySxJJ8zUrJrPPQ/bjz9uXzaTj+KLiWYiGaHJ8nYiWPl5hDjYm7ovqLOwv/AB1vxPnWm9ozI7MsyIvciQGORm+nxcCC5ZFKG6G1r3sbVsnDuGJBmyNMc1r82eafa/q852y79LX08KsOWtW1u6dbS2NV3GlvH7/1BH71Y1A4x9GfaP1qzwc2fhMmaCI+KL+lqq+EtaSdB9TEP/jSGX9ZTVhwH/Z4v5f3NVnCh/acWP8Ajg//AM2GojaoPVHsrJXxRYV9rTKDxQfRt4PY/eVl/UioOPjLRuBuVNvbY2/O1WXE0Jie24GYe1TmH5gVEDA2I2Oo/apKw4bwqf5P2lPRcSLXPXmxBxb/AJgArt2HauFel/CthcVhcUg1jbJ5AxOJYs3tV/gtdq4XjVmijlQ3SRFdfYwDD9aircVF4njFiUXjlkzHKEiQyE6E2Nu6osN2IHnUmM6V6oND7HskJKvhWbE5QmUrE818OqwkPIWyr838mk9a15tzeugobgXFtNtNPLStG7RYsYfGq0TI00i5+TmAYyRqVXMALgTRFowx0zww2BrbeFzl41kaRHEgDKUFkswBUKSbtfxO/gNqkcXXP4sYy+Xfy/lOqs7Q8chwUDzztlRB72PRVHUk197QcchwUDTzuFRfix6BR1J8K45guF4rtHiRiMTnh4ehPKj2Ljbu+23ef3DrbTiqUw2N7TYsyOTFg42sPsqPsoPryEbnYX9gPZ+G8Mw3DYEjjQhMwRVRczO7X36sxsdT+lW3DOHRwRrHEoREFlUaADypxPhseIUJKodAwfKbFSRe2YHQjXapLWGzfxcEL/xDAVLRtmPIE63DgGM3ym4UkbbAEjwq5PtqE/DIToYkIycu2UAZLWy26DyqXSLaz2P22V8tWPFglHAAYlSACSoJI2LAEgedq1EcExSqBGSrEOEctGyxhmmKgoFGUgSJbl6d0DYapldPTjLjlTcqxYlMylQ5QtoGXLmB3uuYEE+0GtSfBYgOAA6hr8mPnAGNgMOC79/5xbrKSATo+3eNrftDj4FDLPCWA1jzJmWR7d1YnHqyEkKAcpJ2uNalteVUxU3aixuHlefIsiySGeNA8yd3JhUbElikeUMRLKi3FtfZatswLSlfnljDg/3bM6kdD3lUg+WvtNan2fcQzEusjRxJ8nE4UyIZ3lz4vMwLOPnOUmZhYco3bQ1upqwxqTeU13T5VXxyTLHc7X/QE/tVma1zthNaIL1fu+d5CsY/9RPupLK34ChXDQg78tb+8X/eqzs0pbF4w9PlBt7Fw2DH/qDfCr+NMqgfZAHwFqpuwgLRyynaSaRh7DNLk/8A18qrDLaKUpVQqmw6Zbp/uyVH8u6f4SB7jVzVbxBMrq/Ru43t3Q/mR94VJWGhelfgBxOEkCi72Dp/PH+7IWUVTegvtBzsK2Gc9/Dm6+PKc3Hts2YeQKiuoYqHOpHwPga/P3GVfgfFxOinkSEkqNijH51B5g95fu0H6IhOlZb1X8NxayojowZHUMrDYqwuCPcanioqBieCwPHLHy1UTEvIYwEYvcESZgL8wMAwfcFQelaQnGosE8xxjKWgOuXvLFIwZhJFH9UTqSw6qxdL2sTuXaTjcWEgeWZsiqOnrEnQBB1bwrlHBOyc+MxsE2JjWDCxkvHAbSyMWIJ55YHM7kZnZiWuLaHUGscpxuuafwvgeI45OuLxytHg1N8PhibFx0eTyPxI201PWsLhwihVAAAsAAAABoAANhXuNABXqjL6a1vtmcWvIfBrndDIWUgspvCwQMnMS4L2W9+7mvbSvs+PneRxGcoR8oGVWvY75jfWwJ9nTS5tuFY3nRhrWOzdNbA7e/xNc8dXHLKcY5LOMxFqTFcbxqSzKMLdEjdowA5zlYBItpAcpzSkx5bAjLfXMK2HCM5RTIFEhF2C3yg+AvrpWWqXGcYfOViVSFNiWBN7XBygEWsQRr/StZ544ReRETPBd18qPgcUJUzAWOxG9j7akVqJuLhFJ2i4LFi8q5zHiIwXilX6SO+lx4rcaj2bVrUvFcVy7T5HlidlhMQaQSuujTtEBdkhDFiF3aw0IFbfx3Cq8TMUkZowWTktkmuFNxE1xYsO7v1qj9Hs8OIhOJRlMh+aZFBVcMqHu4dEYAqF3JIBcnNtlCyt7vGtWns/T061PqvuCRRJh4lgYPGFGVwwfP4uXHrMxuSepJqbXmONV0VQLksbAC5OpJtuSdb19quD4a1THNz+IwxDURXmf7oKRgjzZpD7Y62TG4pY0Z2IAUEknQCw6+Va36PYjKsuNcG+Ja8d9xCukfxHe9rtQXvaPGmDDTSAXZUJRftPayKPaxA99ZuyeCEOEhjGyoAD4gAKp96gH31U9pbyy4fDL9Z+Y/ksdsvv5hRvMRtW1ogAAGgAsB5CrCS9UpSqhWLEwh1KnYi3mPMeY3rLSgp8M5IKt66HK37EeRFj761X0j9lVx2GZdBIveQ+DC9v6HyPlW38ViKkTKL5RaQeKb39q7+y/lXzRhcag6jzrKuJeiDta2GlPDcWcveIhLaZXJJMZPgxN18yd8wrqHbQSNgpBHnPqFwl85iEiGYLl1JMYcaa1oPpa7Ccy+JgX5wDUD6wGun8Qt7xfzIl+iz0ifKQuExTZcUuis398B0N/wC8HUfW9t6qq3j/AGWxeJjJwakxjEMmGR2yLDAcp5kSvsC5db7qiqFABNupdmeDNhoVWSQyy/WfULfwQHYDa51NtanowrMhqD3SgNBQVeL4PmfMkjITe4Ga2urWCstr79dfDW83A4RYkCLew6m1yfE2/bQWsKz0rMYYxNxBclVGK4dKGLQsnebMVfQAncghTfUk69SdxlC29KZYxlFSRNIXCsDyUILZmZi7G1gWbew8NB+Z61NoaVqIqKgK0XGjC4fihxCYhoHKEYuPlyNDNliMyZnAyJMEUva5YrsNbneq0/jHZ7E4jFStIIZMPkZYFaWRREXgMbu8SIOazM7LfmAqp7tjVFu/ajCrGJWlyRlsoZ0kS5Ccw2DKCQF7xa1gAddKtBKCLgg32PQjyPWufRdm8XCxnCRd0SqmG57tHGksEKFlkdL/AEkJYrb1ZG3OhmcT4s+A4dGkamXELEkMKtcGV0SxYX3ACMx16W61BF7aYxsbiY+Fwn1rPimF+5ED6pI2Z9vZfTWt/hiWNAq6KosPYK1b0ddmGwkLSznPi8Qc8zne51y+weH6Vc8YJlIw6byeufsx9fxWI9mbqKDz2Zi5skmLbZ+7F5RrcKffdm/5hHStjrHBEEUKuwFhWStMlKUoFKUoFUs0fydv+Cx0/wCGx6eSnp4HTwq6rzIgYEMAQRYg6gg73oKzEQh1IOx/0CK4x6SPR4xcz4YWlHeyrpntrdLbOPD/AEOwyKcObNdoT6rblPAP4jwPuPnlngWRbMLg6/0II2PmKy0476PfSpthuItlcHKs7C1+lp/sn+P49SewRzA2IOh8NQfZXNu3vo5jxN5B3HG0yjfynUbj+Med7defcM7ScS4G4ikXPBe4RyWjYbkwSD1b+WmtytUfpFZayZq0Pst6RsFjbBZOVKf7qUhST/A3qv7jfyFbgstQSy1fQaxK9ZA1B6r5SlApXh2rznoMpNeb1U8b49h8InMxEyRr0zHU26Io7zHyANcw4t6S8Vj3OG4TC63NjiGHe+4NQmnU3bwAIqjfO2fab5LhHkSMzOxKRx3UFjucoBzMqjU5QTYdBciv7DcBxMmTF8ROacIFij0CxJuO6NMx3J1J8bAV97Bdgfkih8S7Tz6kZyWCFjmbLe+7Ek+JJJ8t1xM4QXJqDzjsWI1LH3Da5pwTCFQZH+kk1PSw6C3Tpp7Ot6j8PwZmYSyDuj1F8eoJHh1Hja/QVeVYSSlKVUKUpQKUpQKUpQfGUEWOoO4NU8+BeHWIF4+sf1l8eWeo/h+F9BVzSgp4MQri6m/iNiD4EdKrOLdm4Z0ZSqgN6yFQ8bHe5j6HrdSp86vsbw1JDmF0f7a6H73Rh7fdaoLGWL6Rc6/bQX/Em491x51FtxntN6HbXbDEx/wHNLF7nA5ifeUjX1q1rD4/jPChoZDCvsxEFhpYNqEHkCpr9I4fEo+qsD768T4KNzdlBP2ho34hr+dBxjgXpplYhZcHzD9ZoGYH2hCGv8RW34T0sYM/SRYuI9Q0JNvwk1c8S7B4KckvCpbxyoW972zn8VU8nouw31HkQdAJJtPxSkflUVL/APNXhgGs0gt4wTf9FRMR6XuGLqJZG8licH/EAKxj0WxbfKJf8J/y3/Os3/ldh2AEkjuB0u639uVwD8KDXOJenKAfQ4aVz/xGSIf4c9/ZpVOe3XGceyrh4eTGxGsa5WK9bSy3163QX8q6jwvsBgYCCkIv4mwP4lAP51smHwqRiyKq+wAX9p60RypPRWcZMJ8X83pYorSvcDbM0rtIx3uSVPl49J4HwGDBoEgjVAOoAufGpc+LRNyKxKJZfVGRftNv7l3P5e2g94rGBNN2OwGpJ91fMJw1nOeb7sfQfzePs29ulpmD4ekeo1bqx1Pu8B7Kl1aLKUpVQpSlApSlApSlApSlApSlApSlBExPDo3Nyve+0O63xG/vqMeGuvqS3Hg4v/iFrfCrSlBQ4nESxEZ4wb9Ub/qtWD/60vVXH3SfztV3xDDq6HMbW1zHYeN/KtQkxiXYXtZst+hNwBa3Q3ry6+rnp8I3OuGMZLQcaTwb8Jr63Gl+y/4W/pUEDLqRYDc62FDMrOFBucl9AdjqDe1utcI8XnPJvy4SJOMv0jt/MRb8jf8AKpPDkkmJzvlFtk3/ABEa7+FVbkcwRnRmPhoAepNbXgcEIx4nqf6Cumjqamplv4QznjjjBhsBGmqrr4nU/E7e6pVKV7XEpSlApSlApSlApSlApSlApSlApSlApSlApSlBgx4+be9rFSLHY3Gx9u1cn4jjXEjAAklgRYZr2IN9LEnTWur8QPzT/wAp8+lcaxCfONZdM+uV9N/Am1/jXj8Vyd9Fs2L4szROLLqpG0g3Fuq16ws/LliaxIMKLaxuCqoDcadR7ND4VXyHuH6TbqqfqFNSjfmQ2zm0Sg2sjbAWbUaaaHrrXhxmal2mIZeI4xvlCsQFuLDNv12Avb41vvDhaNNz3RvvXOse1pl2HkBnb3kgGujcO+iT+Ubm/Txr2+FnfLjq8ISKUpXtcClKUClKUClKUClKUClKUClKUClKUClKUClKUGDHKTG4F75Ta2502FcTnIMjfRnveanpvbX36V3Ouf8AbnsyrTLMkTWYEyMl7FwRYumq6gtqRrbfavN4jC4vo66WVTSrlDBD3XGnVyRt5vWV1JeK4J+aFs7H9bEZdNNKyQ8KXk5sxvlvayb2vbQX6V7weARpQCdAi9BuygkKdCNTXz4jc9MyiYt/nFA/DELL72vqfcK6XgIysaAgAhQCB0rXezfCDzXkkj0XSIuNdzcgHXw1Puraq+h4bTnGLnm82rlc0UpSvS5FKUoFKUoFKUoFKUoFKUoFKUoFKUoFKUoFKUoFKUoNaxfZpjNJIjJaTUq4NwetmG412t768YPss6yxu0y5Y3L5Vj1YkEWLlttb2AraKVy8nC7re3t5VRSlK6sFKUoFKUoFKUoFKUoFKUo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57475" y="-1790700"/>
            <a:ext cx="3048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Manómetro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Introducción.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3275399"/>
            <a:ext cx="770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CL" dirty="0" smtClean="0"/>
              <a:t>     La presión se mide 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      generalmente en PSI </a:t>
            </a:r>
            <a:r>
              <a:rPr lang="es-CL" dirty="0" smtClean="0"/>
              <a:t>o </a:t>
            </a:r>
            <a:r>
              <a:rPr lang="es-CL" dirty="0" smtClean="0"/>
              <a:t>en </a:t>
            </a:r>
            <a:r>
              <a:rPr lang="es-CL" dirty="0" smtClean="0"/>
              <a:t>BAR,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      y los manómetros, como el de la 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      </a:t>
            </a:r>
            <a:r>
              <a:rPr lang="es-CL" dirty="0" smtClean="0"/>
              <a:t>figura, </a:t>
            </a:r>
            <a:r>
              <a:rPr lang="es-CL" dirty="0" smtClean="0"/>
              <a:t>traen en sus caratulas las 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      dos escalas.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348778" y="3789040"/>
          <a:ext cx="3511254" cy="292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Imagen de mapa de bits" r:id="rId3" imgW="3457143" imgH="3161905" progId="PBrush">
                  <p:embed/>
                </p:oleObj>
              </mc:Choice>
              <mc:Fallback>
                <p:oleObj name="Imagen de mapa de bits" r:id="rId3" imgW="3457143" imgH="316190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778" y="3789040"/>
                        <a:ext cx="3511254" cy="2924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r="27556"/>
          <a:stretch>
            <a:fillRect/>
          </a:stretch>
        </p:blipFill>
        <p:spPr bwMode="auto">
          <a:xfrm>
            <a:off x="5417210" y="3960440"/>
            <a:ext cx="32957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Manómetro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Tipos.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372200" y="1769092"/>
          <a:ext cx="2304256" cy="216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Imagen de mapa de bits" r:id="rId6" imgW="3486637" imgH="3914286" progId="PBrush">
                  <p:embed/>
                </p:oleObj>
              </mc:Choice>
              <mc:Fallback>
                <p:oleObj name="Imagen de mapa de bits" r:id="rId6" imgW="3486637" imgH="39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769092"/>
                        <a:ext cx="2304256" cy="2163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1115616" y="1916832"/>
            <a:ext cx="4608512" cy="151216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Existen diferentes tipos de manómetros como por ejemplo: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El tipo bourdon, el de núcleo móvil y el digital.</a:t>
            </a:r>
            <a:endParaRPr kumimoji="0" lang="es-E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16216" y="1423809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" b="1" dirty="0" smtClean="0"/>
              <a:t>Manómetro tipo Digital</a:t>
            </a:r>
            <a:endParaRPr lang="es-CL" sz="1300" b="1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2500"/>
          <a:stretch>
            <a:fillRect/>
          </a:stretch>
        </p:blipFill>
        <p:spPr bwMode="auto">
          <a:xfrm>
            <a:off x="5580112" y="2564905"/>
            <a:ext cx="35638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neumatica-es.timmer-pneumatik.de/artikel/artbild/mini/m-gu-63-v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415" y="3501008"/>
            <a:ext cx="374825" cy="432048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43608" y="1988840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El manómetro puede ser instalado en cualquier punto del sistema.</a:t>
            </a:r>
          </a:p>
          <a:p>
            <a:pPr>
              <a:lnSpc>
                <a:spcPct val="150000"/>
              </a:lnSpc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Según su ubicación es la presión que pueden soportar.   </a:t>
            </a:r>
          </a:p>
          <a:p>
            <a:pPr>
              <a:lnSpc>
                <a:spcPct val="150000"/>
              </a:lnSpc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Por ejemplo el manómetro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( 1 )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ubicado en la línea de presión soporta la presión máxima del sistema, mientras que un manómetro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( 2 )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ubicado en la línea de retorno soporta una presión menor.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 descr="data:image/jpeg;base64,/9j/4AAQSkZJRgABAQAAAQABAAD/2wCEAAkGBxQSEhUUExQVFhQVFx8YFxYXGBcVFxgaGBcWFxccFRcYHiggGB0lHRQXITEhJSksLi4uFx8zODMsNygtLisBCgoKDg0OGxAQGiwkHBwsLSwsLDQsNy4sLCwsLCwwLCwsLCwsLCw3LCwtNCwsLywsLCwsLCwsLCwuLCwsKywsLP/AABEIAPkAywMBIgACEQEDEQH/xAAcAAEAAgMBAQEAAAAAAAAAAAAABAUDBgcCAQj/xABKEAACAQIEAwQFCgMFBgUFAAABAgMAEQQSITEFE0EGIlFhBzJxgZEUIzNCUoKSobHBYnLRJEOiwvA0U2OD0uEWF7KzwxVUk6Ok/8QAGQEBAQEBAQEAAAAAAAAAAAAAAAECAwQF/8QALhEBAAIBAQYEBQQDAAAAAAAAAAERAgMSITFBUfAEE2FxIoGR0eEyQsHxFCOx/9oADAMBAAIRAxEAPwDuNKUoFKUoFKUoFKUoFKiPxFBoCWPgoLfmNBWNsZIfVjt/MwH6XoJ9Kqy8x6oPex/S1eLTfbX/AB/9VS1pb1S4PtZg5cQcNHiI2nUkGMHW6XzAdCRY3t4GouM4a0mrrG/3pFrVz6PcGsomXDSJIGz54pmbvHc5WY769KWU6ZStCXBZTaPEyI3RXLRt+36VKh4xi8OyiWN5Y+rrZ7DxFu98RbzpZTc6VEj4gjAEXsRcHcEHa1qyDFr4/kaqM9K8pIDsb16oFKUoFKUoFKUoFKUoFKUoFKxzzBd9zsBufZUR3Let+Ebe/wC1+lBmfFfZF/P6v/f3VGkXN65zeWy/h6++9HcAXJsPE1UYrj6B+XGGlk6ogLEXBsWA9QGx1cqPOpa0ul00FeHnUbsB7603F8VxUkix2GGudTMpfML7RctxGxtY6v120q4wfA4CLyS4iY+JYxr7MsAVSPbeoq1fiEY3b8jUY8cgG8i/GssPCsEuogiv4mMX95IvU5OSBYBAPDKB+1BBj4tC20i1JinVvVZT7CDWR0gO4T4Coc3CsKdbKp8VOU/lQSZoQwsyhh4EAj4Gq2Xg+XWCRoj9n14/ejHT7pFYcRhni+gxJI+zIOYvx0I+NfcHxtgD8ojyW3dDmT87EfCpYwvxOSH/AGmPKv8AvUJaP731k94t51ZwyKwBUgg7EbVJhmWRQykMp6jUVTzcC5bZ8K3LO5j/ALpvYv1D5jTxBqiz2qVBi+jfH+tVGC4hmOVwUkG6n9vEeY0/Sp4qotAa+1XwTFfMfp7Knq19RVR9pSlApSlApSlArBisTlsALudl/Uk9APH96+4rEBFvudgBuSdgKhIpFyxu7esf0A8hf9+tQfVFrkm7Hc/sB0Hl+p1qv4zxiLDIzyMqhRckmwA8z+25qP2k4/HhI2ZjYjwFzc6KFX6zk6Bf2qo4DwGSd1xWNXvg5oYCcyw+DP8Abm8/q7DqajT7BBicec0hfD4c7KO7iJB5/wD26kf8w33Q1suAw8GGUxpy4lUZ2W4WwJN3e5ubm93O5vrU6OO1aB2q7NO2N58UDOloJJrEMZuXi0d0AY65Y0BC7WUAVRvsuHikAzZSHGhBtnG4AIPeHW21eY+DRKLKGHmGZT+VcrxPZ7EZHvhpDzY5lwSBQxwkj42SaIsQTyO40TZthyrXBsD2AyBRdiBbck2Hh+tKhLRk4Yo+tL/+R/2NDw0a9+TXwkfT86m3qJw7HrMrFQy5JHjIYAG8bshOhOhy5h4hhtSoLR24MCQebPp05rkfmdKxycBBN+fiRpa3Oa3tqXLxBVnjgIbNJHJIDplAiaJSD5nnC3sNZ8ViUiRnkYIiAszMbKoAuSSdhSoLlRcYwcOHgkllxEyRopJaSWR1HQDICC9zYBRqSQBqareGY7BuwCSSOwRZM/JlVFV4hMuado8sZMbhvWUjTretq4nh+ZFIml2UgX2BIIB9xNc2i7DSuq4fNhkZMOsM88UkhmIOA+S8p4mFihbJIDdbhF7t9SqC5bbgJ8PiwZsHNqvdNgyjVQyl0YAkEEMGtZgbgm96kYbiRDcuYBH6H6j/AMp6HyqD2U4RPHJNNiBGjSRQQhI2Li2HWQFyxVfWMpsLaBRrrpd43CLKpVxcH8vZUpXjFYQPvuNj1FRoyV0bp1/108/+9sEWJbDsElN4josm5Xyfy218/jbOl/2NBgBqRhpradP0qMVy+y9rfZP9D0/0B7FVFpSo2El6H3VJqoUpSgUpULib6CMbvofJR6x/b71BgWTmNzOg0j9nVvf+ntqJxjiKwRl2IFgTcmwAUXZm8FAFzU12AHQAD3ACua8X4hJjuIRYWIlUTLPiGFjliUgwx67M5yueouhHqmstJHZLBNj5hj578oE/JImFtL2OIkB+u1u79ldr6GujRJpUXBQBQAAAALADQADQADwqcBQfQK9AV5FU3abiEmGEcyHMA+RsPYZp89gBCbX5q2LKL5SM4NtGWjW+2878OxsPEwznDMBh8ZHdmVUZvm5VXoQx1t5D6xqz7QdpIJ8PJFEOdHKpiMucQ4fvqQMs7fSHXTkrIQegqr4h8oxitJImaFGBMQs8SBSM1lH+2zKAWsfmlYWUSMt69cWhXA4nC49HaSBwIZ3ds9lksY5UOyLe1woC2AAGtZnKno0vD7U1PPhHr09L5JGDx2Pnj0kburlZoIUg76izgtiyzEk3/uRa43qMmAmXDrPnkKzvGxIxkyljO0cYc8iOILo4JC6aaVvGGwao0jrf51g7DpmCKlx7Qi39lekwcaxrGFXlqAAp1AC2K7+Fh8KtSxtacT+np+WmT8Cnjmiys5kYOEb5ZiCUFlL/AEySg3yruPAVCxeLxEjS4MzTu0WR5s8EWIGXMsgUNh+U3etb6Nja+ldCGRiH7pIuFa4O5FwD5lR8K1/sxwuWPE46aZQpnmHL1BvFGCEOh032PhUm28fLnHKcoi4j6zf2Y4u2YVHaaIkRgl2wxOJVSPqugVZom/mjAH2qrPRNgneGbiE1ufxCQynrkiUlYkB8ALn2FR0q5x3A8uGyqufE3OWYAo4kle7yBg2ZVDOWKhtltrVVjcG+ClVo5DmlJJdI758q3Y4vDxgLILDWePI4ugOYb2+rE6cZfonru9u/Ru1eCK1zsjjS5lM7/wBplPMyBs0XJByxHCttJHYglxrmc5gtwo2S1HJHxEAcENsaq8DKYH5Uh7hNo2PS+y+zw8NqujULiWDEiFT7v6f68qSJUiX6X6EeI8KjgWNr3G4PiPPzGxqPwTGFgY3N5I+p3Zdg3t0sfMVNnT89R5N/3/1vQeQbVYxvcA1VhripeCfce+rCSl0pSqhVWHzO7+eRfYp73xa/4RU7FzZEZvsqT8BpVfGmVVXwGvmep+NSVhR9s+LLBAxf1QrO4GhKJa6g9C7FEH81UXot4awwxxU2s+NbnyH+FvolH8IU3A6Z7dKovSjO2Ilhwak/2rELEbW0ihK5zr4yOW/5NdNwUYUBVFlAAA6ADQAewVFWEQrKKxrXmfNlbIQHscpYFlDW0LKCCwva4BF/EUELtHK8cLTRyrGYQZDzBeJ1UG6SWBZQejJqDbRvVOqxzvPJz8WjRxDuSWN0w4IHzRYWOv8AfSgWBtHcBWNfeOcVmklTDzCOIxyJdg4eKSV7mAjMAbRqjzFGAOdYRcg3O1cGwLwLyiweJR82xFpdb3ElhZzc3z6E31BOpk9HbCIxjbn5ff7fhI4bw4QlhGbRE3WMAZYzrmyW2U6HLsDe29hKmw6uMrqrLp3WAI0II0OmhAPur0DX2q5TlMzfN6qJxj/Z5u4ZPm2+bUkM/dPdUjUE7aeNSqE1SJqbcxPCu5nkw8rI4mzQJh5EWOdooUgMUZF7BUZRKdmJPdvXt+H4oNbLJ8uzX5wDZeSMDlyiX1bc8erf1tbda6XeqjjfaLDYTL8omjizmy52C3tvbyHjWNiHs/zcunff1VnYlbNLyxIIeXD9JnHz+V+fbPrf6PN/FfretkOGXPzLd/LkzdcoJawvoNT77C+wrzh8UsgzK1weo1+B61nvWoioebU1NvKcurRuN4AwRHEzOIl5nMKx5QcMzaB8M1u/JqeYhusgZxbo1n2QcHmmR+ZijlaV73V42zGBsONhAVLZQNjnBJbMThm7MPiMU02NkEsUbf2eBQRGo+1Ip9Z+ltdvCwFZjxMrGXCxtGe8cKZEHfLLnmhMRZWCSBeYgYqRJGb2BAOYl21Mccsbibyjj09veO+DfDXhxUHgSjkoyzSTiQCTmyEEtmUEEKAFRbW7qgAa9STU5q08ql4qpjdZl3B1A6i3eHvA+IFXCsHUEHRhcEeeoI/Wo+JjzKV8dvb0/OonZ6futGfqG6/ytf8AQ3HwqCSrk777N4ZhvbyOhHtrPA9mHtqLizlkHg4/xoLgeZZMw+551kDVRcUr4puK+1plD4pqqr9p1HwOY/kpqLiJAqs52UFj7AL/ALVJx570Y82b4Ll/z1VceP8AZ5R9pcv4iF/zVJWHLeFrz+PoGufkeFufAvIuZj+LFH8PlXXcMtcm9Gr8zivFZT0kyDwy81wPyiWtux3aabDYpxKgXCKO4/JcmVxh2mKLLzQA10cD5sjukEg2qK3YCoHFOLR4exlWXIRrIkUkqL/OYwSnjci3nVPwDtMzZxizBFlhhxAkVikYjxGcKrtIfWVky5rgNcWA2qT2j4lFJgp+TNGzSRtGhjkVu9KOWpUqTrdxQtrfCYcPiS7YxCyzfOAtG4VXxGWQBpFFkdYPkkYJIPcbXU1a8PwicMmSM4uU4eXuRYdxnyOWUAiTdUG3Qa9asezTTAH5peU8sjK6yahM7hM0ZUWsqouhOlqm8f4V8oWNQQAsqO176qjXIFuuulZq972eZsz5cz8PPnHvHT/qPD2pwzKWBfZCo5b5nEpIiMagXcMQbW8De1ZV7S4Y5LSfSAEd17AM/LHMNvm7v3bNbUEdDVJD2TmUQvzImlwyxJFo6q6QZwBIRfKSJX2BsbHWvI7JzgMOYh+UKoma7AxlcRJP8yLHMLSlACVtYHyqXks6fh+WXf0/vg3W1faVG4hxCKBM88iRIPrOwRfiTXR4kgivy56ZeNjFcSkCtdIAIV1uLqSXI+8xH3a7F239JOGgwkj4aeOWQjJHkZX7xG5AOgG/ur8zO5JJJJJNyTqSTvc0hJbr6OO30nD5BHIzNhWPeXU8u59ZB4dSvX21+muHYtZUVlIIYAgg3BBFwQeoNfj3hfBcRiTaCCWXW3cRmAPmQLD31+nPRXwfEYXARR4nSRb90nMVBYlVJ8gfdt0oQ3DLVRxrh0swyLIsaCzA5c0nMVgyG5NlAKqdiTrtVzUPieHV077MijUlZGi0H2nUg299SW8Mqyv8tU4PjMTnaCCOJVcfKA0rvaLmMwmiEai8hSdZNMyAB1HhVr2k7QDB2ZoZXjtmeRcoVAXSMC7EZ3Je4QakKfIHXMVxfDYOTnrIhw8EpV2jJl5cWKizEdy5JOJw6E/z3qvxHaKDiWNwjYf5UQhsjNg+bhlYkNzGLsMrALlD27tztvSF1MdnKYbG3bTDjmFllVFWRkchSJxDIsMnJCsWuJGUAMFvmBGlOFcTV8RmCvGeY0Msb5Q6MVDWbKSp1yEEEiziomI7CZsymc5FWQYYcsZoTNMmIJdi3zuV41CgBe6LG51r3Jwl8OkkruJJpZTM5VTGmYLGECKWYhQsK7sSTeksQ2Lj6nks49aO0i/cOYj3gMv3q9REEC23T2HVfyIqa1mHiCPyIqj7PN8yi/7u8R9sLvD+kQoNmgPdHsrJWPD+qPZWStMq/H/SJ/I/6x1Wca+iP86f+4lWnEPpIz5MPjlP+WqzjI+abyKn4OpqSsOV+hxr4vifiZV/9zEXrp3/AIbgecTshMg73rPkLBDGGaK+RnCMVDEXtp0Fcr9FEmTivEofFmI88k5X/wCSu1QNpUVUYTshhI4pIuVnjkCKyys8oyRfRIM5NkTcKNq1/jno/wCHwhMRFhljljngKsrSAC+JhB7mbLsx6Vv1ax2zhxfIneOWHlRpzRHyHeZuUBJlEnOC3LJp3NNN6qJ3ZTDy8iJmlupQHl5FFrjbMNTY+NXwrRMBxrAYXM02IZZEkkshlmkspkflkQhiqgxspGnUVt/COJx4mPmRXy5iuoKm6mx0PTwNZiY4PRr6eUTOVTXWqhMr7SvlVwCa4bi8A3G+KYozylMJgrx5beqVZlOUNddchYsQdCBa9iOt9qOPQ4LDvNM+VV6dWPRVHUmuGdiO12IONxWIiwjyYaZs00caGQrmsFOmpOhJFjpmNq5a23sTscVir3vnpM9H0WFw/wAqwpbIrhZEYWZcxsDawsLlRaw9YG5FbL6LvRtg5IIsTMvOd1D2cfNrcbBNmte12uPIVg7SYvE8VRMHg8I8ULOGllkRlAK94AhgNARr617C21dY7OcKXCYeOFb2jRVBO5ygC58za9Z8N5nl/wCzj/C51e44peCG8IVQnQRNIcoB0jiQgsb20vtc1Q4ftZMQsrLDyQ0McgUkszzRK5eJ72yguqhSNe9rpW0Y/AxzKBIL2N1IZlZTYrdWUgqbMRcHqahp2dwysjrEAUC5QGYJ82CqFowcrFQSASCdvAV2mJvc7aeelGNZRc99+ilg7WzHlqY4+ZiEhkhsWChZ2cWl3JKhL6Wve2m9SG7WKI1MmGnkLGRXEMfNQNDI0bAk23K3FxqPOpcfZXDhSqh11XKwdi0fLYtGImN8oUsbDbWxuNKsMDglgiEcQsFBtmJN2JLEudySxJJ8zUrJrPPQ/bjz9uXzaTj+KLiWYiGaHJ8nYiWPl5hDjYm7ovqLOwv/AB1vxPnWm9ozI7MsyIvciQGORm+nxcCC5ZFKG6G1r3sbVsnDuGJBmyNMc1r82eafa/q852y79LX08KsOWtW1u6dbS2NV3GlvH7/1BH71Y1A4x9GfaP1qzwc2fhMmaCI+KL+lqq+EtaSdB9TEP/jSGX9ZTVhwH/Z4v5f3NVnCh/acWP8Ajg//AM2GojaoPVHsrJXxRYV9rTKDxQfRt4PY/eVl/UioOPjLRuBuVNvbY2/O1WXE0Jie24GYe1TmH5gVEDA2I2Oo/apKw4bwqf5P2lPRcSLXPXmxBxb/AJgArt2HauFel/CthcVhcUg1jbJ5AxOJYs3tV/gtdq4XjVmijlQ3SRFdfYwDD9aircVF4njFiUXjlkzHKEiQyE6E2Nu6osN2IHnUmM6V6oND7HskJKvhWbE5QmUrE818OqwkPIWyr838mk9a15tzeugobgXFtNtNPLStG7RYsYfGq0TI00i5+TmAYyRqVXMALgTRFowx0zww2BrbeFzl41kaRHEgDKUFkswBUKSbtfxO/gNqkcXXP4sYy+Xfy/lOqs7Q8chwUDzztlRB72PRVHUk197QcchwUDTzuFRfix6BR1J8K45guF4rtHiRiMTnh4ehPKj2Ljbu+23ef3DrbTiqUw2N7TYsyOTFg42sPsqPsoPryEbnYX9gPZ+G8Mw3DYEjjQhMwRVRczO7X36sxsdT+lW3DOHRwRrHEoREFlUaADypxPhseIUJKodAwfKbFSRe2YHQjXapLWGzfxcEL/xDAVLRtmPIE63DgGM3ym4UkbbAEjwq5PtqE/DIToYkIycu2UAZLWy26DyqXSLaz2P22V8tWPFglHAAYlSACSoJI2LAEgedq1EcExSqBGSrEOEctGyxhmmKgoFGUgSJbl6d0DYapldPTjLjlTcqxYlMylQ5QtoGXLmB3uuYEE+0GtSfBYgOAA6hr8mPnAGNgMOC79/5xbrKSATo+3eNrftDj4FDLPCWA1jzJmWR7d1YnHqyEkKAcpJ2uNalteVUxU3aixuHlefIsiySGeNA8yd3JhUbElikeUMRLKi3FtfZatswLSlfnljDg/3bM6kdD3lUg+WvtNan2fcQzEusjRxJ8nE4UyIZ3lz4vMwLOPnOUmZhYco3bQ1upqwxqTeU13T5VXxyTLHc7X/QE/tVma1zthNaIL1fu+d5CsY/9RPupLK34ChXDQg78tb+8X/eqzs0pbF4w9PlBt7Fw2DH/qDfCr+NMqgfZAHwFqpuwgLRyynaSaRh7DNLk/8A18qrDLaKUpVQqmw6Zbp/uyVH8u6f4SB7jVzVbxBMrq/Ru43t3Q/mR94VJWGhelfgBxOEkCi72Dp/PH+7IWUVTegvtBzsK2Gc9/Dm6+PKc3Hts2YeQKiuoYqHOpHwPga/P3GVfgfFxOinkSEkqNijH51B5g95fu0H6IhOlZb1X8NxayojowZHUMrDYqwuCPcanioqBieCwPHLHy1UTEvIYwEYvcESZgL8wMAwfcFQelaQnGosE8xxjKWgOuXvLFIwZhJFH9UTqSw6qxdL2sTuXaTjcWEgeWZsiqOnrEnQBB1bwrlHBOyc+MxsE2JjWDCxkvHAbSyMWIJ55YHM7kZnZiWuLaHUGscpxuuafwvgeI45OuLxytHg1N8PhibFx0eTyPxI201PWsLhwihVAAAsAAAABoAANhXuNABXqjL6a1vtmcWvIfBrndDIWUgspvCwQMnMS4L2W9+7mvbSvs+PneRxGcoR8oGVWvY75jfWwJ9nTS5tuFY3nRhrWOzdNbA7e/xNc8dXHLKcY5LOMxFqTFcbxqSzKMLdEjdowA5zlYBItpAcpzSkx5bAjLfXMK2HCM5RTIFEhF2C3yg+AvrpWWqXGcYfOViVSFNiWBN7XBygEWsQRr/StZ544ReRETPBd18qPgcUJUzAWOxG9j7akVqJuLhFJ2i4LFi8q5zHiIwXilX6SO+lx4rcaj2bVrUvFcVy7T5HlidlhMQaQSuujTtEBdkhDFiF3aw0IFbfx3Cq8TMUkZowWTktkmuFNxE1xYsO7v1qj9Hs8OIhOJRlMh+aZFBVcMqHu4dEYAqF3JIBcnNtlCyt7vGtWns/T061PqvuCRRJh4lgYPGFGVwwfP4uXHrMxuSepJqbXmONV0VQLksbAC5OpJtuSdb19quD4a1THNz+IwxDURXmf7oKRgjzZpD7Y62TG4pY0Z2IAUEknQCw6+Va36PYjKsuNcG+Ja8d9xCukfxHe9rtQXvaPGmDDTSAXZUJRftPayKPaxA99ZuyeCEOEhjGyoAD4gAKp96gH31U9pbyy4fDL9Z+Y/ksdsvv5hRvMRtW1ogAAGgAsB5CrCS9UpSqhWLEwh1KnYi3mPMeY3rLSgp8M5IKt66HK37EeRFj761X0j9lVx2GZdBIveQ+DC9v6HyPlW38ViKkTKL5RaQeKb39q7+y/lXzRhcag6jzrKuJeiDta2GlPDcWcveIhLaZXJJMZPgxN18yd8wrqHbQSNgpBHnPqFwl85iEiGYLl1JMYcaa1oPpa7Ccy+JgX5wDUD6wGun8Qt7xfzIl+iz0ifKQuExTZcUuis398B0N/wC8HUfW9t6qq3j/AGWxeJjJwakxjEMmGR2yLDAcp5kSvsC5db7qiqFABNupdmeDNhoVWSQyy/WfULfwQHYDa51NtanowrMhqD3SgNBQVeL4PmfMkjITe4Ga2urWCstr79dfDW83A4RYkCLew6m1yfE2/bQWsKz0rMYYxNxBclVGK4dKGLQsnebMVfQAncghTfUk69SdxlC29KZYxlFSRNIXCsDyUILZmZi7G1gWbew8NB+Z61NoaVqIqKgK0XGjC4fihxCYhoHKEYuPlyNDNliMyZnAyJMEUva5YrsNbneq0/jHZ7E4jFStIIZMPkZYFaWRREXgMbu8SIOazM7LfmAqp7tjVFu/ajCrGJWlyRlsoZ0kS5Ccw2DKCQF7xa1gAddKtBKCLgg32PQjyPWufRdm8XCxnCRd0SqmG57tHGksEKFlkdL/AEkJYrb1ZG3OhmcT4s+A4dGkamXELEkMKtcGV0SxYX3ACMx16W61BF7aYxsbiY+Fwn1rPimF+5ED6pI2Z9vZfTWt/hiWNAq6KosPYK1b0ddmGwkLSznPi8Qc8zne51y+weH6Vc8YJlIw6byeufsx9fxWI9mbqKDz2Zi5skmLbZ+7F5RrcKffdm/5hHStjrHBEEUKuwFhWStMlKUoFKUoFUs0fydv+Cx0/wCGx6eSnp4HTwq6rzIgYEMAQRYg6gg73oKzEQh1IOx/0CK4x6SPR4xcz4YWlHeyrpntrdLbOPD/AEOwyKcObNdoT6rblPAP4jwPuPnlngWRbMLg6/0II2PmKy0476PfSpthuItlcHKs7C1+lp/sn+P49SewRzA2IOh8NQfZXNu3vo5jxN5B3HG0yjfynUbj+Med7defcM7ScS4G4ikXPBe4RyWjYbkwSD1b+WmtytUfpFZayZq0Pst6RsFjbBZOVKf7qUhST/A3qv7jfyFbgstQSy1fQaxK9ZA1B6r5SlApXh2rznoMpNeb1U8b49h8InMxEyRr0zHU26Io7zHyANcw4t6S8Vj3OG4TC63NjiGHe+4NQmnU3bwAIqjfO2fab5LhHkSMzOxKRx3UFjucoBzMqjU5QTYdBciv7DcBxMmTF8ROacIFij0CxJuO6NMx3J1J8bAV97Bdgfkih8S7Tz6kZyWCFjmbLe+7Ek+JJJ8t1xM4QXJqDzjsWI1LH3Da5pwTCFQZH+kk1PSw6C3Tpp7Ot6j8PwZmYSyDuj1F8eoJHh1Hja/QVeVYSSlKVUKUpQKUpQKUpQfGUEWOoO4NU8+BeHWIF4+sf1l8eWeo/h+F9BVzSgp4MQri6m/iNiD4EdKrOLdm4Z0ZSqgN6yFQ8bHe5j6HrdSp86vsbw1JDmF0f7a6H73Rh7fdaoLGWL6Rc6/bQX/Em491x51FtxntN6HbXbDEx/wHNLF7nA5ifeUjX1q1rD4/jPChoZDCvsxEFhpYNqEHkCpr9I4fEo+qsD768T4KNzdlBP2ho34hr+dBxjgXpplYhZcHzD9ZoGYH2hCGv8RW34T0sYM/SRYuI9Q0JNvwk1c8S7B4KckvCpbxyoW972zn8VU8nouw31HkQdAJJtPxSkflUVL/APNXhgGs0gt4wTf9FRMR6XuGLqJZG8licH/EAKxj0WxbfKJf8J/y3/Os3/ldh2AEkjuB0u639uVwD8KDXOJenKAfQ4aVz/xGSIf4c9/ZpVOe3XGceyrh4eTGxGsa5WK9bSy3163QX8q6jwvsBgYCCkIv4mwP4lAP51smHwqRiyKq+wAX9p60RypPRWcZMJ8X83pYorSvcDbM0rtIx3uSVPl49J4HwGDBoEgjVAOoAufGpc+LRNyKxKJZfVGRftNv7l3P5e2g94rGBNN2OwGpJ91fMJw1nOeb7sfQfzePs29ulpmD4ekeo1bqx1Pu8B7Kl1aLKUpVQpSlApSlApSlApSlApSlApSlBExPDo3Nyve+0O63xG/vqMeGuvqS3Hg4v/iFrfCrSlBQ4nESxEZ4wb9Ub/qtWD/60vVXH3SfztV3xDDq6HMbW1zHYeN/KtQkxiXYXtZst+hNwBa3Q3ry6+rnp8I3OuGMZLQcaTwb8Jr63Gl+y/4W/pUEDLqRYDc62FDMrOFBucl9AdjqDe1utcI8XnPJvy4SJOMv0jt/MRb8jf8AKpPDkkmJzvlFtk3/ABEa7+FVbkcwRnRmPhoAepNbXgcEIx4nqf6Cumjqamplv4QznjjjBhsBGmqrr4nU/E7e6pVKV7XEpSlApSlApSlApSlApSlApSlApSlApSlApSlBgx4+be9rFSLHY3Gx9u1cn4jjXEjAAklgRYZr2IN9LEnTWur8QPzT/wAp8+lcaxCfONZdM+uV9N/Am1/jXj8Vyd9Fs2L4szROLLqpG0g3Fuq16ws/LliaxIMKLaxuCqoDcadR7ND4VXyHuH6TbqqfqFNSjfmQ2zm0Sg2sjbAWbUaaaHrrXhxmal2mIZeI4xvlCsQFuLDNv12Avb41vvDhaNNz3RvvXOse1pl2HkBnb3kgGujcO+iT+Ubm/Txr2+FnfLjq8ISKUpXtcClKUClKUClKUClKUClKUClKUClKUClKUClKUGDHKTG4F75Ta2502FcTnIMjfRnveanpvbX36V3Ouf8AbnsyrTLMkTWYEyMl7FwRYumq6gtqRrbfavN4jC4vo66WVTSrlDBD3XGnVyRt5vWV1JeK4J+aFs7H9bEZdNNKyQ8KXk5sxvlvayb2vbQX6V7weARpQCdAi9BuygkKdCNTXz4jc9MyiYt/nFA/DELL72vqfcK6XgIysaAgAhQCB0rXezfCDzXkkj0XSIuNdzcgHXw1Puraq+h4bTnGLnm82rlc0UpSvS5FKUoFKUoFKUoFKUoFKUoFKUoFKUoFKUoFKUoFKUoNaxfZpjNJIjJaTUq4NwetmG412t768YPss6yxu0y5Y3L5Vj1YkEWLlttb2AraKVy8nC7re3t5VRSlK6sFKUoFKUoFKUoFKUoFKUoP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657475" y="-1790700"/>
            <a:ext cx="3048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971600" y="1268760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Manómetro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Ubicación.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3" name="Picture 6" descr="http://neumatica-es.timmer-pneumatik.de/artikel/artbild/mini/m-gu-63-v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052227" y="4485277"/>
            <a:ext cx="312353" cy="360039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6384068" y="3140968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s-CL" dirty="0"/>
          </a:p>
        </p:txBody>
      </p:sp>
      <p:sp>
        <p:nvSpPr>
          <p:cNvPr id="15" name="14 Rectángulo"/>
          <p:cNvSpPr/>
          <p:nvPr/>
        </p:nvSpPr>
        <p:spPr>
          <a:xfrm>
            <a:off x="8388424" y="450912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899592" y="3429000"/>
            <a:ext cx="5112568" cy="273630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Se utiliza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dirty="0">
                <a:latin typeface="Arial" pitchFamily="34" charset="0"/>
                <a:cs typeface="Arial" pitchFamily="34" charset="0"/>
              </a:rPr>
              <a:t>para controlar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cualquier dispositivo que se pueda comandar eléctricamente, como por ejemplo:  un motor eléctrico, electro-válvula, luz de advertencia, partida y detención de motor eléctrico, etc..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242079" y="2567900"/>
          <a:ext cx="2578393" cy="302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n de mapa de bits" r:id="rId3" imgW="3219899" imgH="3772427" progId="PBrush">
                  <p:embed/>
                </p:oleObj>
              </mc:Choice>
              <mc:Fallback>
                <p:oleObj name="Imagen de mapa de bits" r:id="rId3" imgW="3219899" imgH="3772427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79" y="2567900"/>
                        <a:ext cx="2578393" cy="3021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1458498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err="1" smtClean="0">
                <a:latin typeface="Arial" pitchFamily="34" charset="0"/>
                <a:ea typeface="Times New Roman"/>
                <a:cs typeface="Arial" pitchFamily="34" charset="0"/>
              </a:rPr>
              <a:t>Presóstato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.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1962706"/>
            <a:ext cx="5112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El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presóstato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funciona como un switch  o interruptor  que transforma la energía hidráulica en una señal eléctrica 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1259632" y="2060848"/>
            <a:ext cx="7200800" cy="355850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Es un dispositivo que indica la cantidad de fluido que pasa por una sección determinada en un intervalo de tiempo.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 caudal se expresa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litros por minuto o galones por minuto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428" name="Picture 4" descr="http://www.seincodelcentro.com/imgProd/iff3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75" t="22500" b="25751"/>
          <a:stretch>
            <a:fillRect/>
          </a:stretch>
        </p:blipFill>
        <p:spPr bwMode="auto">
          <a:xfrm>
            <a:off x="2843808" y="4437112"/>
            <a:ext cx="4123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1458498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Indicador de caudal o </a:t>
            </a:r>
            <a:r>
              <a:rPr lang="es-CL" sz="2400" b="1" dirty="0" err="1" smtClean="0">
                <a:latin typeface="Arial" pitchFamily="34" charset="0"/>
                <a:ea typeface="Times New Roman"/>
                <a:cs typeface="Arial" pitchFamily="34" charset="0"/>
              </a:rPr>
              <a:t>caudalímetro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1907704" y="2492896"/>
            <a:ext cx="5616624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Para su estudio los agruparemos en:</a:t>
            </a:r>
          </a:p>
          <a:p>
            <a:pPr marL="342900" indent="552450"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 	</a:t>
            </a: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Filtros.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Acumuladores.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	Elementos de 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medición.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Reguladores 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térmicos.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  <a:tabLst>
                <a:tab pos="4124325" algn="l"/>
              </a:tabLst>
            </a:pPr>
            <a:r>
              <a:rPr lang="es-CL" sz="1000" dirty="0" smtClean="0">
                <a:solidFill>
                  <a:srgbClr val="404040"/>
                </a:solidFill>
                <a:latin typeface="Verdana"/>
                <a:ea typeface="Calibri"/>
                <a:cs typeface="Times New Roman"/>
              </a:rPr>
              <a:t> </a:t>
            </a:r>
            <a:endParaRPr lang="es-CL" sz="12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19672" y="1471775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ACCESORIOS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621249"/>
            <a:ext cx="619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2 - 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trabajará en el siguiente orden:</a:t>
            </a: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2636912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Secciones de un Sistema </a:t>
            </a:r>
            <a:r>
              <a:rPr lang="es-CL" dirty="0" smtClean="0"/>
              <a:t>Oleohidráulico.</a:t>
            </a:r>
            <a:endParaRPr lang="es-CL" dirty="0" smtClean="0"/>
          </a:p>
          <a:p>
            <a:pPr marL="342900" indent="-342900">
              <a:buAutoNum type="arabicPeriod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 smtClean="0"/>
              <a:t>Sección de </a:t>
            </a:r>
            <a:r>
              <a:rPr lang="es-CL" dirty="0" smtClean="0"/>
              <a:t>Generación.</a:t>
            </a:r>
            <a:endParaRPr lang="es-CL" dirty="0" smtClean="0"/>
          </a:p>
          <a:p>
            <a:pPr marL="342900" indent="-342900">
              <a:buAutoNum type="arabicPeriod" startAt="2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/>
              <a:t>Sección de </a:t>
            </a:r>
            <a:r>
              <a:rPr lang="es-CL" dirty="0" smtClean="0"/>
              <a:t>Control.</a:t>
            </a:r>
            <a:endParaRPr lang="es-CL" dirty="0" smtClean="0"/>
          </a:p>
          <a:p>
            <a:pPr marL="342900" indent="-342900">
              <a:buAutoNum type="arabicPeriod" startAt="2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/>
              <a:t>Sección </a:t>
            </a:r>
            <a:r>
              <a:rPr lang="es-CL" dirty="0" smtClean="0"/>
              <a:t> </a:t>
            </a:r>
            <a:r>
              <a:rPr lang="es-CL" dirty="0" smtClean="0"/>
              <a:t>Actuadora.</a:t>
            </a:r>
            <a:endParaRPr lang="es-CL" dirty="0" smtClean="0"/>
          </a:p>
          <a:p>
            <a:pPr marL="342900" indent="-342900">
              <a:buAutoNum type="arabicPeriod" startAt="2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b="1" dirty="0" smtClean="0">
                <a:solidFill>
                  <a:srgbClr val="FF0000"/>
                </a:solidFill>
              </a:rPr>
              <a:t>Accesorios.</a:t>
            </a:r>
            <a:endParaRPr lang="es-CL" b="1" dirty="0" smtClean="0">
              <a:solidFill>
                <a:srgbClr val="FF0000"/>
              </a:solidFill>
            </a:endParaRPr>
          </a:p>
          <a:p>
            <a:pPr marL="342900" indent="-342900"/>
            <a:endParaRPr lang="es-CL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CL" dirty="0" smtClean="0"/>
              <a:t> Uniones y </a:t>
            </a:r>
            <a:r>
              <a:rPr lang="es-CL" dirty="0" smtClean="0"/>
              <a:t>Conectores.</a:t>
            </a:r>
            <a:endParaRPr lang="es-CL" dirty="0" smtClean="0"/>
          </a:p>
          <a:p>
            <a:pPr marL="342900" indent="-342900">
              <a:buAutoNum type="arabicPeriod" startAt="6"/>
            </a:pPr>
            <a:endParaRPr lang="es-CL" dirty="0" smtClean="0"/>
          </a:p>
          <a:p>
            <a:pPr marL="342900" indent="-342900">
              <a:buAutoNum type="arabicPeriod" startAt="6"/>
            </a:pPr>
            <a:r>
              <a:rPr lang="es-CL" dirty="0" smtClean="0"/>
              <a:t>Fluidos </a:t>
            </a:r>
            <a:r>
              <a:rPr lang="es-CL" dirty="0" smtClean="0"/>
              <a:t>Oleohidráulicos.</a:t>
            </a:r>
            <a:endParaRPr lang="es-CL" dirty="0" smtClean="0"/>
          </a:p>
          <a:p>
            <a:pPr marL="342900" indent="-342900">
              <a:buAutoNum type="arabicPeriod" startAt="6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043608" y="1412776"/>
            <a:ext cx="5472608" cy="5040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Reguladores  térmicos    -  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Introducción.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1259632" y="2060848"/>
            <a:ext cx="7272808" cy="355850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Un regulador térmico es un accesorio hidráulico capaz de enfriar, calentar o intercambiar la temperatura del aceite hidráulico.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Dentro 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los reguladores térmicos podemos encontrar: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</a:p>
          <a:p>
            <a:pPr lvl="0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		-     Enfriadores o refrigeradores.</a:t>
            </a:r>
          </a:p>
          <a:p>
            <a:pPr lvl="0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-     Calefactores. </a:t>
            </a:r>
          </a:p>
          <a:p>
            <a:pPr lvl="0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	-     Intercambiadores.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pic>
        <p:nvPicPr>
          <p:cNvPr id="15" name="Picture 4" descr="Scan003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67744" y="4697760"/>
            <a:ext cx="2160240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Scan0036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076056" y="4725144"/>
            <a:ext cx="2520280" cy="19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043608" y="1412776"/>
            <a:ext cx="5472608" cy="5040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Reguladores  térmicos    -  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Función.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971600" y="1916832"/>
            <a:ext cx="7920880" cy="355850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 Tienen 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función  el mantener el fluido  hidráulico en una temperatura adecuada, y de esa forma asegurar  la estabilidad de la viscosidad del fluido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logrando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correcto funcionamiento del sistema.        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Los más comunes son los enfriadores , dentro de los cuales podemos distinguir dos tipos: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Los enfriadores por agua y los enfriadores por aire.  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971600" y="5877272"/>
            <a:ext cx="20517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Enfriadores por agua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7164288" y="4725144"/>
            <a:ext cx="1763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Enfriadores por aire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2945" grpId="0"/>
      <p:bldP spid="829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043608" y="1412776"/>
            <a:ext cx="5472608" cy="5040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Reguladores  térmicos    - 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Ubicación.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971600" y="1916832"/>
            <a:ext cx="7920880" cy="355850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Se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ubican generalmente en la línea de retorno antes de llegar al </a:t>
            </a:r>
            <a:r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tanque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con el fin de no interferir en la potencia hidráulica y lograr que el fluido ingrese a la temperatura adecuada al tanque.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6" name="Picture 2" descr="Fluid power system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3481496" cy="3096344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3203848" y="4653136"/>
            <a:ext cx="1152128" cy="108012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ximtec.cl/oleohidraulica/accesorios/img/im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7071" t="6433" r="20512"/>
          <a:stretch>
            <a:fillRect/>
          </a:stretch>
        </p:blipFill>
        <p:spPr bwMode="auto">
          <a:xfrm>
            <a:off x="5508104" y="2852936"/>
            <a:ext cx="3084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CuadroTexto"/>
          <p:cNvSpPr txBox="1"/>
          <p:nvPr/>
        </p:nvSpPr>
        <p:spPr>
          <a:xfrm>
            <a:off x="1187624" y="1772816"/>
            <a:ext cx="6985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Unidad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COMPONENTES 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ACCESORIOS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HIDRÁULICOS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FIN PRESENTACIÓN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ximtec.cl/oleohidraulica/accesorios/img/im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7071" t="6433" r="20512"/>
          <a:stretch>
            <a:fillRect/>
          </a:stretch>
        </p:blipFill>
        <p:spPr bwMode="auto">
          <a:xfrm>
            <a:off x="5076056" y="3573016"/>
            <a:ext cx="3528392" cy="2388884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1187624" y="1772816"/>
            <a:ext cx="69850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Unidad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COMPONENTES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ACCESORIOS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HIDRÁULICOS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31640" y="1988840"/>
            <a:ext cx="698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Objetivo: </a:t>
            </a: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55576" y="3092533"/>
            <a:ext cx="49685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           </a:t>
            </a:r>
            <a:r>
              <a:rPr lang="es-CL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Identificar los diferentes accesorios hidráulicos utilizados en un sistema, reconociendo sus funciones y características.</a:t>
            </a:r>
            <a:endParaRPr lang="es-CL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0" name="Picture 2" descr="http://www.eximtec.cl/oleohidraulica/accesorios/img/img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7071" t="6433" r="20512"/>
          <a:stretch>
            <a:fillRect/>
          </a:stretch>
        </p:blipFill>
        <p:spPr bwMode="auto">
          <a:xfrm>
            <a:off x="5724128" y="3511295"/>
            <a:ext cx="2448272" cy="157388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971600" y="1484783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>
                <a:latin typeface="Arial" pitchFamily="34" charset="0"/>
                <a:ea typeface="Times New Roman"/>
                <a:cs typeface="Arial" pitchFamily="34" charset="0"/>
              </a:rPr>
              <a:t>ACCESORIOS  -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INTRODUCCIÓN.                    </a:t>
            </a:r>
            <a:endParaRPr lang="es-CL" sz="24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5656" y="227687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 smtClean="0"/>
              <a:t>Un accesorio hidráulico tiene por función fundamental  optimizar el funcionamiento y entregar señales de advertencia o indicación de parámetros.  </a:t>
            </a:r>
            <a:endParaRPr lang="es-CL" sz="2000" dirty="0"/>
          </a:p>
        </p:txBody>
      </p:sp>
      <p:sp>
        <p:nvSpPr>
          <p:cNvPr id="20" name="19 Rectángulo"/>
          <p:cNvSpPr/>
          <p:nvPr/>
        </p:nvSpPr>
        <p:spPr>
          <a:xfrm>
            <a:off x="1547664" y="407707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Aunque no son indispensables para que un sistema funcione, favorecen que  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éste 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desarrolle un trabajo más eficiente y seguro, a la vez que prolongan la vida útil  del equipo.</a:t>
            </a:r>
            <a:endParaRPr lang="es-CL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1907704" y="2492896"/>
            <a:ext cx="5040560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Para su estudio los agruparemos en:</a:t>
            </a:r>
          </a:p>
          <a:p>
            <a:pPr marL="342900" indent="552450"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 	</a:t>
            </a: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Filtros.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Acumuladores.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	Elementos de 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medición.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	</a:t>
            </a: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5524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Reguladores </a:t>
            </a: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térmicos.</a:t>
            </a:r>
            <a:endParaRPr lang="es-CL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  <a:tabLst>
                <a:tab pos="4124325" algn="l"/>
              </a:tabLst>
            </a:pPr>
            <a:r>
              <a:rPr lang="es-CL" sz="1000" dirty="0" smtClean="0">
                <a:latin typeface="Verdana"/>
                <a:ea typeface="Calibri"/>
                <a:cs typeface="Times New Roman"/>
              </a:rPr>
              <a:t> </a:t>
            </a:r>
            <a:endParaRPr lang="es-CL" sz="1200" b="1" dirty="0">
              <a:latin typeface="Cambria"/>
              <a:ea typeface="Times New Roman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26505" y="1484784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>
                <a:latin typeface="Arial" pitchFamily="34" charset="0"/>
                <a:ea typeface="Times New Roman"/>
                <a:cs typeface="Arial" pitchFamily="34" charset="0"/>
              </a:rPr>
              <a:t>ACCESORIOS  -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INTRODUCCIÓN.                    </a:t>
            </a:r>
            <a:endParaRPr lang="es-CL" sz="24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1475657" y="2329842"/>
            <a:ext cx="6120679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 Cuál es la función de un colador  de cocina ? </a:t>
            </a:r>
          </a:p>
        </p:txBody>
      </p:sp>
      <p:sp>
        <p:nvSpPr>
          <p:cNvPr id="8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1" descr="col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3105149"/>
            <a:ext cx="2274368" cy="1331963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331640" y="318684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función de un colador de cocina es 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separar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un alimento de su caldo.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colador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filtra 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alimentos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el objeto de escurrir.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1473277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Introducción. 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59633" y="2185826"/>
            <a:ext cx="4248472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 Qué  es  filtrar ? </a:t>
            </a:r>
          </a:p>
        </p:txBody>
      </p:sp>
      <p:sp>
        <p:nvSpPr>
          <p:cNvPr id="93186" name="AutoShape 2" descr="http://www.secretosparacontar.org/Portals/0/img_lectores/F%C3%8DSICA/filtro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3188" name="AutoShape 4" descr="http://www.secretosparacontar.org/Portals/0/img_lectores/F%C3%8DSICA/filtro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3190" name="AutoShape 6" descr="https://encrypted-tbn1.gstatic.com/images?q=tbn:ANd9GcQ6BzXjKJnH5-lf0b_opvdlZUAfZVzXF8gLCReMV2o2Gx4PiCmMHQ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331640" y="2826802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Purificar,  al hacer pasar un fluido por un elemento sólido con pequeñas rendijas para separar algunos de sus elementos.  </a:t>
            </a:r>
          </a:p>
          <a:p>
            <a:pPr marL="342900" indent="-342900">
              <a:lnSpc>
                <a:spcPct val="150000"/>
              </a:lnSpc>
            </a:pP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 descr="http://www.secretosparacontar.org/Portals/0/img_lectores/F%C3%8DSICA/filtros.png"/>
          <p:cNvPicPr>
            <a:picLocks noChangeAspect="1" noChangeArrowheads="1"/>
          </p:cNvPicPr>
          <p:nvPr/>
        </p:nvPicPr>
        <p:blipFill>
          <a:blip r:embed="rId2" cstate="print"/>
          <a:srcRect l="52429" b="5197"/>
          <a:stretch>
            <a:fillRect/>
          </a:stretch>
        </p:blipFill>
        <p:spPr bwMode="auto">
          <a:xfrm>
            <a:off x="5292080" y="3501008"/>
            <a:ext cx="2934692" cy="303145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971600" y="1458498"/>
            <a:ext cx="58217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Filtros  -  </a:t>
            </a:r>
            <a:r>
              <a:rPr lang="es-CL" sz="2400" b="1" dirty="0" smtClean="0">
                <a:latin typeface="Arial" pitchFamily="34" charset="0"/>
                <a:ea typeface="Times New Roman"/>
                <a:cs typeface="Arial" pitchFamily="34" charset="0"/>
              </a:rPr>
              <a:t>Introducción.                    </a:t>
            </a:r>
            <a:endParaRPr lang="es-CL" sz="2400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19537</TotalTime>
  <Words>1591</Words>
  <Application>Microsoft Office PowerPoint</Application>
  <PresentationFormat>Presentación en pantalla (4:3)</PresentationFormat>
  <Paragraphs>276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Century Gothic</vt:lpstr>
      <vt:lpstr>Times New Roman</vt:lpstr>
      <vt:lpstr>Verdana</vt:lpstr>
      <vt:lpstr>Wingdings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ALARCON YEVENES</dc:creator>
  <cp:lastModifiedBy>Cristian Pedernera</cp:lastModifiedBy>
  <cp:revision>1313</cp:revision>
  <dcterms:created xsi:type="dcterms:W3CDTF">2011-09-13T13:37:51Z</dcterms:created>
  <dcterms:modified xsi:type="dcterms:W3CDTF">2015-03-16T11:44:21Z</dcterms:modified>
</cp:coreProperties>
</file>