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254" r:id="rId1"/>
    <p:sldMasterId id="2147484374" r:id="rId2"/>
    <p:sldMasterId id="2147484434" r:id="rId3"/>
  </p:sldMasterIdLst>
  <p:notesMasterIdLst>
    <p:notesMasterId r:id="rId66"/>
  </p:notesMasterIdLst>
  <p:sldIdLst>
    <p:sldId id="256" r:id="rId4"/>
    <p:sldId id="330" r:id="rId5"/>
    <p:sldId id="319" r:id="rId6"/>
    <p:sldId id="281" r:id="rId7"/>
    <p:sldId id="280" r:id="rId8"/>
    <p:sldId id="271" r:id="rId9"/>
    <p:sldId id="323" r:id="rId10"/>
    <p:sldId id="282" r:id="rId11"/>
    <p:sldId id="285" r:id="rId12"/>
    <p:sldId id="286" r:id="rId13"/>
    <p:sldId id="335" r:id="rId14"/>
    <p:sldId id="287" r:id="rId15"/>
    <p:sldId id="289" r:id="rId16"/>
    <p:sldId id="288" r:id="rId17"/>
    <p:sldId id="291" r:id="rId18"/>
    <p:sldId id="337" r:id="rId19"/>
    <p:sldId id="293" r:id="rId20"/>
    <p:sldId id="338" r:id="rId21"/>
    <p:sldId id="339" r:id="rId22"/>
    <p:sldId id="340" r:id="rId23"/>
    <p:sldId id="342" r:id="rId24"/>
    <p:sldId id="341" r:id="rId25"/>
    <p:sldId id="298" r:id="rId26"/>
    <p:sldId id="275" r:id="rId27"/>
    <p:sldId id="299" r:id="rId28"/>
    <p:sldId id="272" r:id="rId29"/>
    <p:sldId id="343" r:id="rId30"/>
    <p:sldId id="317" r:id="rId31"/>
    <p:sldId id="314" r:id="rId32"/>
    <p:sldId id="315" r:id="rId33"/>
    <p:sldId id="304" r:id="rId34"/>
    <p:sldId id="324" r:id="rId35"/>
    <p:sldId id="320" r:id="rId36"/>
    <p:sldId id="313" r:id="rId37"/>
    <p:sldId id="321" r:id="rId38"/>
    <p:sldId id="306" r:id="rId39"/>
    <p:sldId id="310" r:id="rId40"/>
    <p:sldId id="311" r:id="rId41"/>
    <p:sldId id="309" r:id="rId42"/>
    <p:sldId id="307" r:id="rId43"/>
    <p:sldId id="344" r:id="rId44"/>
    <p:sldId id="264" r:id="rId45"/>
    <p:sldId id="265" r:id="rId46"/>
    <p:sldId id="303" r:id="rId47"/>
    <p:sldId id="346" r:id="rId48"/>
    <p:sldId id="345" r:id="rId49"/>
    <p:sldId id="266" r:id="rId50"/>
    <p:sldId id="326" r:id="rId51"/>
    <p:sldId id="259" r:id="rId52"/>
    <p:sldId id="325" r:id="rId53"/>
    <p:sldId id="347" r:id="rId54"/>
    <p:sldId id="348" r:id="rId55"/>
    <p:sldId id="331" r:id="rId56"/>
    <p:sldId id="349" r:id="rId57"/>
    <p:sldId id="350" r:id="rId58"/>
    <p:sldId id="351" r:id="rId59"/>
    <p:sldId id="352" r:id="rId60"/>
    <p:sldId id="353" r:id="rId61"/>
    <p:sldId id="354" r:id="rId62"/>
    <p:sldId id="329" r:id="rId63"/>
    <p:sldId id="328" r:id="rId64"/>
    <p:sldId id="327" r:id="rId65"/>
  </p:sldIdLst>
  <p:sldSz cx="12192000" cy="6858000"/>
  <p:notesSz cx="6858000" cy="9144000"/>
  <p:embeddedFontLst>
    <p:embeddedFont>
      <p:font typeface="PFE Disappearing Font" panose="020B0604020202020204" charset="-128"/>
      <p:regular r:id="rId67"/>
    </p:embeddedFont>
    <p:embeddedFont>
      <p:font typeface="Arial" panose="020B0604020202020204" pitchFamily="34" charset="0"/>
      <p:regular r:id="rId68"/>
      <p:bold r:id="rId69"/>
      <p:italic r:id="rId70"/>
      <p:boldItalic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Sailec" panose="020B0604020202020204" charset="0"/>
      <p:regular r:id="rId78"/>
      <p:bold r:id="rId79"/>
      <p:italic r:id="rId80"/>
      <p:boldItalic r:id="rId81"/>
    </p:embeddedFont>
    <p:embeddedFont>
      <p:font typeface="Sailec Bold" panose="020B0604020202020204" charset="0"/>
      <p:regular r:id="rId82"/>
    </p:embeddedFont>
    <p:embeddedFont>
      <p:font typeface="Sailec Medium" panose="020B0604020202020204" charset="0"/>
      <p:regular r:id="rId83"/>
      <p:italic r:id="rId84"/>
    </p:embeddedFont>
    <p:embeddedFont>
      <p:font typeface="Wingdings 2" panose="05020102010507070707" pitchFamily="18" charset="2"/>
      <p:regular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402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E4"/>
    <a:srgbClr val="E83842"/>
    <a:srgbClr val="4BE5FD"/>
    <a:srgbClr val="F4F9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98" autoAdjust="0"/>
    <p:restoredTop sz="99419" autoAdjust="0"/>
  </p:normalViewPr>
  <p:slideViewPr>
    <p:cSldViewPr snapToGrid="0" showGuides="1">
      <p:cViewPr varScale="1">
        <p:scale>
          <a:sx n="44" d="100"/>
          <a:sy n="44" d="100"/>
        </p:scale>
        <p:origin x="1056" y="42"/>
      </p:cViewPr>
      <p:guideLst>
        <p:guide orient="horz" pos="2137"/>
        <p:guide pos="4021"/>
      </p:guideLst>
    </p:cSldViewPr>
  </p:slideViewPr>
  <p:outlineViewPr>
    <p:cViewPr>
      <p:scale>
        <a:sx n="33" d="100"/>
        <a:sy n="33" d="100"/>
      </p:scale>
      <p:origin x="0" y="0"/>
    </p:cViewPr>
  </p:outlineViewPr>
  <p:notesTextViewPr>
    <p:cViewPr>
      <p:scale>
        <a:sx n="1" d="1"/>
        <a:sy n="1" d="1"/>
      </p:scale>
      <p:origin x="0" y="0"/>
    </p:cViewPr>
  </p:notesTextViewPr>
  <p:sorterViewPr>
    <p:cViewPr>
      <p:scale>
        <a:sx n="41" d="100"/>
        <a:sy n="41" d="100"/>
      </p:scale>
      <p:origin x="0" y="-21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0.fntdata"/><Relationship Id="rId7" Type="http://schemas.openxmlformats.org/officeDocument/2006/relationships/slide" Target="slides/slide4.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notesMaster" Target="notesMasters/notesMaster1.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font" Target="fonts/font16.fntdata"/><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6C1B1-8B1D-4DE6-86DD-6A11316D4337}" type="datetimeFigureOut">
              <a:rPr lang="es-CL" smtClean="0"/>
              <a:t>31-01-2019</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E5AE2-BBB8-49C4-B19A-6E981A91DAB8}" type="slidenum">
              <a:rPr lang="es-CL" smtClean="0"/>
              <a:t>‹Nº›</a:t>
            </a:fld>
            <a:endParaRPr lang="es-CL"/>
          </a:p>
        </p:txBody>
      </p:sp>
    </p:spTree>
    <p:extLst>
      <p:ext uri="{BB962C8B-B14F-4D97-AF65-F5344CB8AC3E}">
        <p14:creationId xmlns:p14="http://schemas.microsoft.com/office/powerpoint/2010/main" val="355394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5AE2-BBB8-49C4-B19A-6E981A91DAB8}" type="slidenum">
              <a:rPr lang="es-CL" smtClean="0"/>
              <a:t>1</a:t>
            </a:fld>
            <a:endParaRPr lang="es-CL"/>
          </a:p>
        </p:txBody>
      </p:sp>
    </p:spTree>
    <p:extLst>
      <p:ext uri="{BB962C8B-B14F-4D97-AF65-F5344CB8AC3E}">
        <p14:creationId xmlns:p14="http://schemas.microsoft.com/office/powerpoint/2010/main" val="3414252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lnSpc>
                <a:spcPct val="170000"/>
              </a:lnSpc>
            </a:pPr>
            <a:r>
              <a:rPr lang="es-CL" sz="1200" dirty="0">
                <a:solidFill>
                  <a:schemeClr val="tx1">
                    <a:lumMod val="95000"/>
                  </a:schemeClr>
                </a:solidFill>
              </a:rPr>
              <a:t>NUEVA BIBLIOTECA DIGITAL ESCOLAR  </a:t>
            </a:r>
          </a:p>
          <a:p>
            <a:pPr>
              <a:lnSpc>
                <a:spcPct val="170000"/>
              </a:lnSpc>
            </a:pPr>
            <a:r>
              <a:rPr lang="es-CL" sz="1200" dirty="0">
                <a:solidFill>
                  <a:schemeClr val="tx1">
                    <a:lumMod val="95000"/>
                  </a:schemeClr>
                </a:solidFill>
              </a:rPr>
              <a:t>4.000 títulos disponibles (Mayo 15.000)</a:t>
            </a:r>
          </a:p>
          <a:p>
            <a:pPr marL="441325" indent="-82550">
              <a:lnSpc>
                <a:spcPct val="170000"/>
              </a:lnSpc>
            </a:pPr>
            <a:r>
              <a:rPr lang="es-ES" sz="1200" dirty="0">
                <a:solidFill>
                  <a:schemeClr val="tx1">
                    <a:lumMod val="95000"/>
                  </a:schemeClr>
                </a:solidFill>
              </a:rPr>
              <a:t>- Acceso para todos los alumnos, padres, apoderados , docentes, directivos y equipos directivos  de establecimientos municipales y particulares subvencionados, con más de 4.000 títulos disponibles. </a:t>
            </a:r>
          </a:p>
          <a:p>
            <a:pPr marL="441325" indent="-82550">
              <a:lnSpc>
                <a:spcPct val="170000"/>
              </a:lnSpc>
            </a:pPr>
            <a:r>
              <a:rPr lang="es-ES" sz="1200" dirty="0">
                <a:solidFill>
                  <a:schemeClr val="tx1">
                    <a:lumMod val="95000"/>
                  </a:schemeClr>
                </a:solidFill>
              </a:rPr>
              <a:t>- Cobertura: 9.375 establecimientos, 2.940.900 alumnos de todos los niveles (100%) </a:t>
            </a:r>
          </a:p>
          <a:p>
            <a:pPr marL="441325" indent="-82550">
              <a:lnSpc>
                <a:spcPct val="170000"/>
              </a:lnSpc>
            </a:pPr>
            <a:r>
              <a:rPr lang="es-ES" sz="1200" dirty="0">
                <a:solidFill>
                  <a:schemeClr val="tx1">
                    <a:lumMod val="95000"/>
                  </a:schemeClr>
                </a:solidFill>
              </a:rPr>
              <a:t>- Disponible a partir del Miércoles 14 de noviembre </a:t>
            </a:r>
          </a:p>
          <a:p>
            <a:pPr marL="441325" marR="0" lvl="0" indent="-82550" algn="l" defTabSz="914400" rtl="0" eaLnBrk="1" fontAlgn="auto" latinLnBrk="0" hangingPunct="1">
              <a:lnSpc>
                <a:spcPct val="170000"/>
              </a:lnSpc>
              <a:spcBef>
                <a:spcPts val="0"/>
              </a:spcBef>
              <a:spcAft>
                <a:spcPts val="0"/>
              </a:spcAft>
              <a:buClrTx/>
              <a:buSzTx/>
              <a:buFontTx/>
              <a:buNone/>
              <a:tabLst/>
              <a:defRPr/>
            </a:pPr>
            <a:r>
              <a:rPr lang="es-ES" sz="1200" dirty="0">
                <a:solidFill>
                  <a:schemeClr val="tx1">
                    <a:lumMod val="95000"/>
                  </a:schemeClr>
                </a:solidFill>
              </a:rPr>
              <a:t>- Ingreso a </a:t>
            </a:r>
            <a:r>
              <a:rPr lang="es-ES" sz="1200" dirty="0" err="1">
                <a:solidFill>
                  <a:schemeClr val="tx1">
                    <a:lumMod val="95000"/>
                  </a:schemeClr>
                </a:solidFill>
              </a:rPr>
              <a:t>rut</a:t>
            </a:r>
            <a:r>
              <a:rPr lang="es-ES" sz="1200" dirty="0">
                <a:solidFill>
                  <a:schemeClr val="tx1">
                    <a:lumMod val="95000"/>
                  </a:schemeClr>
                </a:solidFill>
              </a:rPr>
              <a:t> del alumno o </a:t>
            </a:r>
            <a:r>
              <a:rPr lang="es-ES" sz="1200" dirty="0" err="1">
                <a:solidFill>
                  <a:schemeClr val="tx1">
                    <a:lumMod val="95000"/>
                  </a:schemeClr>
                </a:solidFill>
              </a:rPr>
              <a:t>rut</a:t>
            </a:r>
            <a:r>
              <a:rPr lang="es-ES" sz="1200" dirty="0">
                <a:solidFill>
                  <a:schemeClr val="tx1">
                    <a:lumMod val="95000"/>
                  </a:schemeClr>
                </a:solidFill>
              </a:rPr>
              <a:t> del profesor. </a:t>
            </a:r>
          </a:p>
        </p:txBody>
      </p:sp>
      <p:sp>
        <p:nvSpPr>
          <p:cNvPr id="4" name="Marcador de número de diapositiva 3"/>
          <p:cNvSpPr>
            <a:spLocks noGrp="1"/>
          </p:cNvSpPr>
          <p:nvPr>
            <p:ph type="sldNum" sz="quarter" idx="5"/>
          </p:nvPr>
        </p:nvSpPr>
        <p:spPr/>
        <p:txBody>
          <a:bodyPr/>
          <a:lstStyle/>
          <a:p>
            <a:fld id="{00BE5AE2-BBB8-49C4-B19A-6E981A91DAB8}" type="slidenum">
              <a:rPr lang="es-CL" smtClean="0"/>
              <a:t>42</a:t>
            </a:fld>
            <a:endParaRPr lang="es-CL"/>
          </a:p>
        </p:txBody>
      </p:sp>
    </p:spTree>
    <p:extLst>
      <p:ext uri="{BB962C8B-B14F-4D97-AF65-F5344CB8AC3E}">
        <p14:creationId xmlns:p14="http://schemas.microsoft.com/office/powerpoint/2010/main" val="3624724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lvl="0">
              <a:lnSpc>
                <a:spcPct val="150000"/>
              </a:lnSpc>
            </a:pPr>
            <a:r>
              <a:rPr lang="es-ES" sz="1200" dirty="0">
                <a:solidFill>
                  <a:schemeClr val="tx1"/>
                </a:solidFill>
              </a:rPr>
              <a:t>Aumento del </a:t>
            </a:r>
            <a:r>
              <a:rPr lang="es-ES" sz="1200" b="1" dirty="0">
                <a:solidFill>
                  <a:schemeClr val="tx1"/>
                </a:solidFill>
              </a:rPr>
              <a:t>número de libros</a:t>
            </a:r>
            <a:r>
              <a:rPr lang="es-ES" sz="1200" dirty="0">
                <a:solidFill>
                  <a:schemeClr val="tx1"/>
                </a:solidFill>
              </a:rPr>
              <a:t> y su variedad en cada biblioteca de 3.8 a 6 libros por estudiante en todo el país hasta 4° básico.</a:t>
            </a:r>
          </a:p>
          <a:p>
            <a:pPr marL="0" lvl="0" indent="0">
              <a:lnSpc>
                <a:spcPct val="150000"/>
              </a:lnSpc>
              <a:buNone/>
            </a:pPr>
            <a:r>
              <a:rPr lang="es-ES" sz="1200" dirty="0">
                <a:solidFill>
                  <a:schemeClr val="tx1"/>
                </a:solidFill>
              </a:rPr>
              <a:t>Aumento de la </a:t>
            </a:r>
            <a:r>
              <a:rPr lang="es-ES" sz="1200" b="1" dirty="0">
                <a:solidFill>
                  <a:schemeClr val="tx1"/>
                </a:solidFill>
              </a:rPr>
              <a:t>lectura en textos escolares</a:t>
            </a:r>
            <a:r>
              <a:rPr lang="es-ES" sz="1200" dirty="0">
                <a:solidFill>
                  <a:schemeClr val="tx1"/>
                </a:solidFill>
              </a:rPr>
              <a:t> de Historia y Ciencias para favorecer el número de horas de lectura en la jornada.</a:t>
            </a:r>
            <a:endParaRPr lang="es-CL" sz="1200" dirty="0">
              <a:solidFill>
                <a:schemeClr val="tx1"/>
              </a:solidFill>
            </a:endParaRPr>
          </a:p>
          <a:p>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43</a:t>
            </a:fld>
            <a:endParaRPr lang="es-CL"/>
          </a:p>
        </p:txBody>
      </p:sp>
    </p:spTree>
    <p:extLst>
      <p:ext uri="{BB962C8B-B14F-4D97-AF65-F5344CB8AC3E}">
        <p14:creationId xmlns:p14="http://schemas.microsoft.com/office/powerpoint/2010/main" val="348385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b="1" dirty="0">
                <a:solidFill>
                  <a:schemeClr val="tx1">
                    <a:lumMod val="95000"/>
                  </a:schemeClr>
                </a:solidFill>
              </a:rPr>
              <a:t>El 100% de los establecimientos tendrán una biblioteca al 2021. </a:t>
            </a:r>
            <a:endParaRPr lang="es-ES" sz="1200" dirty="0">
              <a:solidFill>
                <a:schemeClr val="tx1">
                  <a:lumMod val="95000"/>
                </a:schemeClr>
              </a:solidFill>
            </a:endParaRPr>
          </a:p>
          <a:p>
            <a:pPr marL="441325" indent="-82550">
              <a:lnSpc>
                <a:spcPct val="150000"/>
              </a:lnSpc>
            </a:pPr>
            <a:r>
              <a:rPr lang="es-ES" sz="1200" dirty="0">
                <a:solidFill>
                  <a:schemeClr val="tx1">
                    <a:lumMod val="95000"/>
                  </a:schemeClr>
                </a:solidFill>
              </a:rPr>
              <a:t>- El 100% de los establecimientos municipales y particulares subvencionados al año 2021, hoy faltan 270 a nivel nacional. </a:t>
            </a:r>
          </a:p>
          <a:p>
            <a:pPr marL="441325" indent="-82550">
              <a:lnSpc>
                <a:spcPct val="150000"/>
              </a:lnSpc>
            </a:pPr>
            <a:r>
              <a:rPr lang="es-ES" sz="1200" dirty="0">
                <a:solidFill>
                  <a:schemeClr val="tx1">
                    <a:lumMod val="95000"/>
                  </a:schemeClr>
                </a:solidFill>
              </a:rPr>
              <a:t>- En marzo comienza la implementación de las primeras 90 bibliotecas </a:t>
            </a:r>
          </a:p>
          <a:p>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44</a:t>
            </a:fld>
            <a:endParaRPr lang="es-CL"/>
          </a:p>
        </p:txBody>
      </p:sp>
    </p:spTree>
    <p:extLst>
      <p:ext uri="{BB962C8B-B14F-4D97-AF65-F5344CB8AC3E}">
        <p14:creationId xmlns:p14="http://schemas.microsoft.com/office/powerpoint/2010/main" val="258545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b="1" dirty="0">
                <a:solidFill>
                  <a:schemeClr val="tx1">
                    <a:lumMod val="95000"/>
                  </a:schemeClr>
                </a:solidFill>
              </a:rPr>
              <a:t>El 100% de los establecimientos tendrán una biblioteca al 2021. </a:t>
            </a:r>
            <a:endParaRPr lang="es-ES" sz="1200" dirty="0">
              <a:solidFill>
                <a:schemeClr val="tx1">
                  <a:lumMod val="95000"/>
                </a:schemeClr>
              </a:solidFill>
            </a:endParaRPr>
          </a:p>
          <a:p>
            <a:pPr marL="441325" indent="-82550">
              <a:lnSpc>
                <a:spcPct val="150000"/>
              </a:lnSpc>
            </a:pPr>
            <a:r>
              <a:rPr lang="es-ES" sz="1200" dirty="0">
                <a:solidFill>
                  <a:schemeClr val="tx1">
                    <a:lumMod val="95000"/>
                  </a:schemeClr>
                </a:solidFill>
              </a:rPr>
              <a:t>- El 100% de los establecimientos municipales y particulares subvencionados al año 2021, hoy faltan 270 a nivel nacional. </a:t>
            </a:r>
          </a:p>
          <a:p>
            <a:pPr marL="441325" indent="-82550">
              <a:lnSpc>
                <a:spcPct val="150000"/>
              </a:lnSpc>
            </a:pPr>
            <a:r>
              <a:rPr lang="es-ES" sz="1200" dirty="0">
                <a:solidFill>
                  <a:schemeClr val="tx1">
                    <a:lumMod val="95000"/>
                  </a:schemeClr>
                </a:solidFill>
              </a:rPr>
              <a:t>- En marzo comienza la implementación de las primeras 90 bibliotecas </a:t>
            </a:r>
          </a:p>
          <a:p>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45</a:t>
            </a:fld>
            <a:endParaRPr lang="es-CL"/>
          </a:p>
        </p:txBody>
      </p:sp>
    </p:spTree>
    <p:extLst>
      <p:ext uri="{BB962C8B-B14F-4D97-AF65-F5344CB8AC3E}">
        <p14:creationId xmlns:p14="http://schemas.microsoft.com/office/powerpoint/2010/main" val="2585450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lvl="0">
              <a:lnSpc>
                <a:spcPct val="150000"/>
              </a:lnSpc>
            </a:pPr>
            <a:r>
              <a:rPr lang="es-ES" sz="1200" dirty="0">
                <a:solidFill>
                  <a:schemeClr val="tx1"/>
                </a:solidFill>
              </a:rPr>
              <a:t>Implementación en </a:t>
            </a:r>
            <a:r>
              <a:rPr lang="es-ES" sz="1200" b="1" dirty="0">
                <a:solidFill>
                  <a:schemeClr val="tx1"/>
                </a:solidFill>
              </a:rPr>
              <a:t>Educación </a:t>
            </a:r>
            <a:r>
              <a:rPr lang="es-ES" sz="1200" b="1" dirty="0" err="1">
                <a:solidFill>
                  <a:schemeClr val="tx1"/>
                </a:solidFill>
              </a:rPr>
              <a:t>Parvularia</a:t>
            </a:r>
            <a:r>
              <a:rPr lang="es-ES" sz="1200" dirty="0">
                <a:solidFill>
                  <a:schemeClr val="tx1"/>
                </a:solidFill>
              </a:rPr>
              <a:t> de los programas que incentiven a través del juego, con apoyo de la familia, las habilidades </a:t>
            </a:r>
            <a:r>
              <a:rPr lang="es-ES" sz="1200" dirty="0" err="1">
                <a:solidFill>
                  <a:schemeClr val="tx1"/>
                </a:solidFill>
              </a:rPr>
              <a:t>linguísticas</a:t>
            </a:r>
            <a:r>
              <a:rPr lang="es-ES" sz="1200" dirty="0">
                <a:solidFill>
                  <a:schemeClr val="tx1"/>
                </a:solidFill>
              </a:rPr>
              <a:t> fundamentales para el desarrollo posterior.</a:t>
            </a:r>
          </a:p>
          <a:p>
            <a:pPr marL="533400" lvl="0" indent="-266700">
              <a:lnSpc>
                <a:spcPct val="150000"/>
              </a:lnSpc>
              <a:buFont typeface="Arial" panose="020B0604020202020204" pitchFamily="34" charset="0"/>
              <a:buChar char="•"/>
            </a:pPr>
            <a:r>
              <a:rPr lang="es-ES" sz="1200" dirty="0">
                <a:solidFill>
                  <a:schemeClr val="tx1"/>
                </a:solidFill>
              </a:rPr>
              <a:t>Aprender en familia: 30 jardines VTF</a:t>
            </a:r>
            <a:endParaRPr lang="es-CL" sz="1200" dirty="0">
              <a:solidFill>
                <a:schemeClr val="tx1"/>
              </a:solidFill>
            </a:endParaRPr>
          </a:p>
          <a:p>
            <a:pPr marL="533400" lvl="0" indent="-266700">
              <a:lnSpc>
                <a:spcPct val="150000"/>
              </a:lnSpc>
              <a:buFont typeface="Arial" panose="020B0604020202020204" pitchFamily="34" charset="0"/>
              <a:buChar char="•"/>
            </a:pPr>
            <a:r>
              <a:rPr lang="es-ES" sz="1200" dirty="0">
                <a:solidFill>
                  <a:schemeClr val="tx1"/>
                </a:solidFill>
              </a:rPr>
              <a:t>Aprendo a leer Mamá: Fundación ALMA, se implementará en 16 jardines subvencionados</a:t>
            </a:r>
            <a:endParaRPr lang="es-CL" sz="1200" dirty="0">
              <a:solidFill>
                <a:schemeClr val="tx1"/>
              </a:solidFill>
            </a:endParaRPr>
          </a:p>
          <a:p>
            <a:pPr>
              <a:lnSpc>
                <a:spcPct val="150000"/>
              </a:lnSpc>
            </a:pPr>
            <a:r>
              <a:rPr lang="es-ES" sz="1200" dirty="0"/>
              <a:t> </a:t>
            </a:r>
            <a:endParaRPr lang="es-CL" sz="1200" dirty="0">
              <a:solidFill>
                <a:schemeClr val="tx1"/>
              </a:solidFill>
            </a:endParaRPr>
          </a:p>
          <a:p>
            <a:pPr lvl="0">
              <a:lnSpc>
                <a:spcPct val="150000"/>
              </a:lnSpc>
            </a:pPr>
            <a:r>
              <a:rPr lang="es-ES" sz="1200" dirty="0">
                <a:solidFill>
                  <a:schemeClr val="tx1"/>
                </a:solidFill>
              </a:rPr>
              <a:t>Involucramiento de familia, apoderados y adultos mayores: Alianza entre SENAMA y Mineduc, a través del programa Voluntariado País de Mayores y el de Seguridades y Oportunidades de FOSIS. </a:t>
            </a:r>
            <a:endParaRPr lang="es-CL" sz="1200" dirty="0">
              <a:solidFill>
                <a:schemeClr val="tx1"/>
              </a:solidFill>
            </a:endParaRPr>
          </a:p>
          <a:p>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47</a:t>
            </a:fld>
            <a:endParaRPr lang="es-CL"/>
          </a:p>
        </p:txBody>
      </p:sp>
    </p:spTree>
    <p:extLst>
      <p:ext uri="{BB962C8B-B14F-4D97-AF65-F5344CB8AC3E}">
        <p14:creationId xmlns:p14="http://schemas.microsoft.com/office/powerpoint/2010/main" val="1306721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61</a:t>
            </a:fld>
            <a:endParaRPr lang="es-CL"/>
          </a:p>
        </p:txBody>
      </p:sp>
    </p:spTree>
    <p:extLst>
      <p:ext uri="{BB962C8B-B14F-4D97-AF65-F5344CB8AC3E}">
        <p14:creationId xmlns:p14="http://schemas.microsoft.com/office/powerpoint/2010/main" val="191153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_tradnl" sz="1200" dirty="0"/>
              <a:t>En 4° básico se confirma el alza de 15 puntos y la reducción en la brecha socioeconómica, debido al avance de los estudiantes más vulnerables en la úl6ma década</a:t>
            </a:r>
            <a:br>
              <a:rPr lang="es-CL" sz="1200" dirty="0"/>
            </a:br>
            <a:r>
              <a:rPr lang="es-CL" sz="1200" dirty="0"/>
              <a:t>En la lectura comprensiva el 58 % de los alumnos se mantiene en el nivel insuficiente y elemental.</a:t>
            </a:r>
            <a:br>
              <a:rPr lang="es-CL" sz="1200" dirty="0"/>
            </a:br>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5</a:t>
            </a:fld>
            <a:endParaRPr lang="es-CL"/>
          </a:p>
        </p:txBody>
      </p:sp>
    </p:spTree>
    <p:extLst>
      <p:ext uri="{BB962C8B-B14F-4D97-AF65-F5344CB8AC3E}">
        <p14:creationId xmlns:p14="http://schemas.microsoft.com/office/powerpoint/2010/main" val="308503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t>El puntaje promedio obtenido en el Estudio es de 249 puntos, lo que muestra un estancamiento en los resultados desde 2012.</a:t>
            </a:r>
          </a:p>
          <a:p>
            <a:r>
              <a:rPr lang="es-ES" sz="1200" dirty="0">
                <a:latin typeface="Calibri" panose="020F0502020204030204" pitchFamily="34" charset="0"/>
                <a:ea typeface="Calibri" panose="020F0502020204030204" pitchFamily="34" charset="0"/>
              </a:rPr>
              <a:t>nivel adecuado.</a:t>
            </a:r>
          </a:p>
          <a:p>
            <a:r>
              <a:rPr lang="es-ES" sz="1200" dirty="0">
                <a:latin typeface="Calibri" panose="020F0502020204030204" pitchFamily="34" charset="0"/>
                <a:ea typeface="Calibri" panose="020F0502020204030204" pitchFamily="34" charset="0"/>
                <a:cs typeface="Calibri" panose="020F0502020204030204" pitchFamily="34" charset="0"/>
              </a:rPr>
              <a:t>de insuficiente en 2° básico también insuficientes en 4° </a:t>
            </a:r>
          </a:p>
          <a:p>
            <a:r>
              <a:rPr lang="es-ES" sz="1200" dirty="0">
                <a:latin typeface="Calibri" panose="020F0502020204030204" pitchFamily="34" charset="0"/>
                <a:ea typeface="Calibri" panose="020F0502020204030204" pitchFamily="34" charset="0"/>
                <a:cs typeface="Calibri" panose="020F0502020204030204" pitchFamily="34" charset="0"/>
              </a:rPr>
              <a:t>de estos logra repuntar a un nivel adecuado.</a:t>
            </a:r>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6</a:t>
            </a:fld>
            <a:endParaRPr lang="es-CL"/>
          </a:p>
        </p:txBody>
      </p:sp>
    </p:spTree>
    <p:extLst>
      <p:ext uri="{BB962C8B-B14F-4D97-AF65-F5344CB8AC3E}">
        <p14:creationId xmlns:p14="http://schemas.microsoft.com/office/powerpoint/2010/main" val="377839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rPr>
              <a:t>Hoy se sabe que la iniciación a la lectura comienza en el hogar y durante los años de educación </a:t>
            </a:r>
            <a:r>
              <a:rPr lang="es-ES" sz="1200" dirty="0" err="1">
                <a:solidFill>
                  <a:schemeClr val="tx1"/>
                </a:solidFill>
              </a:rPr>
              <a:t>Parvularia</a:t>
            </a:r>
            <a:r>
              <a:rPr lang="es-ES" sz="1200" dirty="0">
                <a:solidFill>
                  <a:schemeClr val="tx1"/>
                </a:solidFill>
              </a:rPr>
              <a:t>. En esta etapa se produce un crecimiento significativo del vocabulario, se iniciar la conciencia fonológica se adquieren las primeras experiencias con textos impresos, se empieza a comprender el principio alfabético y comienza el interés por aprender a leer.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solidFill>
                  <a:schemeClr val="tx1"/>
                </a:solidFill>
              </a:rPr>
              <a:t>El aprender a leer en forma comprensiva en un corto plazo . En la medida que los niños aprender a decodificar y leer pueden iniciar el proceso de comprensión y disfrute de la lectura. Si este proceso es efectivo la comprensión y el disfrute se lograrán antes y en forma significativa. Los estudiantes en primero básico están cognitivamente preparados para hacer esta decodificación, incluso si con anterioridad se exponen a </a:t>
            </a:r>
            <a:endParaRPr lang="es-CL" sz="1200" dirty="0">
              <a:solidFill>
                <a:schemeClr val="tx1"/>
              </a:solidFill>
            </a:endParaRPr>
          </a:p>
          <a:p>
            <a:endParaRPr lang="es-CL" dirty="0"/>
          </a:p>
          <a:p>
            <a:pPr marL="0" lvl="0" indent="0">
              <a:lnSpc>
                <a:spcPct val="120000"/>
              </a:lnSpc>
            </a:pPr>
            <a:r>
              <a:rPr lang="es-ES_tradnl" sz="1200" dirty="0">
                <a:solidFill>
                  <a:schemeClr val="tx1"/>
                </a:solidFill>
              </a:rPr>
              <a:t>Un mayor tiempo dedicado a la lectura y en forma habitual permite aumentar los logros en comprensión lectora. Las jornadas escolares internacionalmente consideran una alta proporción de lectura tanto en la asignatura de Lenguaje como en forma transversal en el currículum.  En Chile se dispone en el plan de estudio de 8 horas </a:t>
            </a: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dirty="0">
                <a:solidFill>
                  <a:schemeClr val="tx1"/>
                </a:solidFill>
              </a:rPr>
              <a:t>Dar acceso a los estudiantes a una amplia variedad de libros de diferente nivel de dificultad y calidad influye directamente en el hábito y comprensión  lectora.  Las escuelas han aumentado los libros por alumnos e incluso han avanzado a las bibliotecas dentro de las salas con acceso a diversidad de libros que permiten el contacto del niño con los libros durante toda la jornada de clases. </a:t>
            </a:r>
            <a:endParaRPr lang="es-CL" sz="1200" dirty="0">
              <a:solidFill>
                <a:schemeClr val="tx1"/>
              </a:solidFill>
            </a:endParaRPr>
          </a:p>
          <a:p>
            <a:pPr marL="0" lvl="0" indent="0">
              <a:lnSpc>
                <a:spcPct val="120000"/>
              </a:lnSpc>
            </a:pPr>
            <a:endParaRPr lang="es-ES_tradnl" sz="1200" dirty="0">
              <a:solidFill>
                <a:schemeClr val="tx1"/>
              </a:solidFill>
            </a:endParaRPr>
          </a:p>
          <a:p>
            <a:pPr marL="0" lvl="0" indent="0">
              <a:lnSpc>
                <a:spcPct val="120000"/>
              </a:lnSpc>
            </a:pPr>
            <a:endParaRPr lang="es-CL" sz="1200" dirty="0">
              <a:solidFill>
                <a:schemeClr val="tx1"/>
              </a:solidFill>
            </a:endParaRPr>
          </a:p>
          <a:p>
            <a:pPr marL="0" indent="0">
              <a:lnSpc>
                <a:spcPct val="120000"/>
              </a:lnSpc>
            </a:pPr>
            <a:r>
              <a:rPr lang="es-ES_tradnl" sz="1200" dirty="0">
                <a:solidFill>
                  <a:schemeClr val="tx1"/>
                </a:solidFill>
              </a:rPr>
              <a:t> </a:t>
            </a:r>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24</a:t>
            </a:fld>
            <a:endParaRPr lang="es-CL"/>
          </a:p>
        </p:txBody>
      </p:sp>
    </p:spTree>
    <p:extLst>
      <p:ext uri="{BB962C8B-B14F-4D97-AF65-F5344CB8AC3E}">
        <p14:creationId xmlns:p14="http://schemas.microsoft.com/office/powerpoint/2010/main" val="663845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El programa de gobierno compromete mejorar la calidad de la educación de nuestros niños, para crear más igualdad de oportunidades y enfrentar exitosamente los desafíos futuros.</a:t>
            </a:r>
            <a:endParaRPr lang="es-CL"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Sin embargo, tenemos un gran desafío para abordar la calidad: Uno de los principales problemas de la educación en el país es el bajo nivel que presentan los niños en lectura. La evidencia muestra que los niños aprenden a leer tarde, lo que dificulta su capacidad de comprensión y el aprendizaje en todas las áreas. Los resultados del SIMCE en los distintos niveles y el Estudio Nacional de Lectura en 2° básico, indican que más de un 60% de los niños no logra el nivel de aprendizaje adecuado en lectura.</a:t>
            </a:r>
            <a:endParaRPr lang="es-CL"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por esto que desarrollaremos un plan nacional de lectura, el plan “Leo Primero”, que contempla una serie de iniciativas que buscan fortalecer la lectura desde diferentes ámbitos.</a:t>
            </a:r>
            <a:endParaRPr lang="es-CL" sz="1200" kern="1200" dirty="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25</a:t>
            </a:fld>
            <a:endParaRPr lang="es-CL"/>
          </a:p>
        </p:txBody>
      </p:sp>
    </p:spTree>
    <p:extLst>
      <p:ext uri="{BB962C8B-B14F-4D97-AF65-F5344CB8AC3E}">
        <p14:creationId xmlns:p14="http://schemas.microsoft.com/office/powerpoint/2010/main" val="307975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28</a:t>
            </a:fld>
            <a:endParaRPr lang="es-CL"/>
          </a:p>
        </p:txBody>
      </p:sp>
    </p:spTree>
    <p:extLst>
      <p:ext uri="{BB962C8B-B14F-4D97-AF65-F5344CB8AC3E}">
        <p14:creationId xmlns:p14="http://schemas.microsoft.com/office/powerpoint/2010/main" val="3481823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35</a:t>
            </a:fld>
            <a:endParaRPr lang="es-CL"/>
          </a:p>
        </p:txBody>
      </p:sp>
    </p:spTree>
    <p:extLst>
      <p:ext uri="{BB962C8B-B14F-4D97-AF65-F5344CB8AC3E}">
        <p14:creationId xmlns:p14="http://schemas.microsoft.com/office/powerpoint/2010/main" val="2951722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dirty="0">
                <a:solidFill>
                  <a:schemeClr val="tx1"/>
                </a:solidFill>
              </a:rPr>
              <a:t>Para docentes de escuelas insuficientes y medios bajos </a:t>
            </a:r>
          </a:p>
          <a:p>
            <a:r>
              <a:rPr lang="es-CL" sz="1200" dirty="0">
                <a:solidFill>
                  <a:schemeClr val="tx1"/>
                </a:solidFill>
              </a:rPr>
              <a:t>Inicio curso marzo 2019 </a:t>
            </a:r>
          </a:p>
          <a:p>
            <a:endParaRPr lang="es-CL" sz="1200" dirty="0">
              <a:solidFill>
                <a:schemeClr val="tx1"/>
              </a:solidFill>
            </a:endParaRPr>
          </a:p>
          <a:p>
            <a:r>
              <a:rPr lang="es-ES" sz="1200" dirty="0">
                <a:solidFill>
                  <a:schemeClr val="tx1"/>
                </a:solidFill>
              </a:rPr>
              <a:t>Curso </a:t>
            </a:r>
            <a:r>
              <a:rPr lang="es-ES" sz="1200" dirty="0" err="1">
                <a:solidFill>
                  <a:schemeClr val="tx1"/>
                </a:solidFill>
              </a:rPr>
              <a:t>semi-presencial</a:t>
            </a:r>
            <a:r>
              <a:rPr lang="es-ES" sz="1200" dirty="0">
                <a:solidFill>
                  <a:schemeClr val="tx1"/>
                </a:solidFill>
              </a:rPr>
              <a:t> con plataforma de apoyo virtual </a:t>
            </a:r>
          </a:p>
          <a:p>
            <a:endParaRPr lang="es-ES" sz="1200" dirty="0">
              <a:solidFill>
                <a:schemeClr val="tx1"/>
              </a:solidFill>
            </a:endParaRPr>
          </a:p>
          <a:p>
            <a:r>
              <a:rPr lang="es-ES" sz="1200" dirty="0">
                <a:solidFill>
                  <a:schemeClr val="tx1"/>
                </a:solidFill>
              </a:rPr>
              <a:t>Inscripción a través del catálogo del CPEIP /http://catalogo.cpeip.cl)</a:t>
            </a:r>
          </a:p>
          <a:p>
            <a:endParaRPr lang="es-ES" sz="1200" dirty="0">
              <a:solidFill>
                <a:schemeClr val="tx1"/>
              </a:solidFill>
            </a:endParaRPr>
          </a:p>
          <a:p>
            <a:r>
              <a:rPr lang="es-ES" sz="1200" dirty="0">
                <a:solidFill>
                  <a:schemeClr val="tx1"/>
                </a:solidFill>
              </a:rPr>
              <a:t>Aprenderán estrategias de la enseñanza de la lectura y escritura de comprensión oral y escrita Fortalecer destrezas que apunten al fomento lector disfrute de lectura y selección apropiado de libros </a:t>
            </a:r>
            <a:endParaRPr lang="es-CL" sz="1200" dirty="0">
              <a:solidFill>
                <a:schemeClr val="tx1"/>
              </a:solidFill>
            </a:endParaRPr>
          </a:p>
          <a:p>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36</a:t>
            </a:fld>
            <a:endParaRPr lang="es-CL"/>
          </a:p>
        </p:txBody>
      </p:sp>
    </p:spTree>
    <p:extLst>
      <p:ext uri="{BB962C8B-B14F-4D97-AF65-F5344CB8AC3E}">
        <p14:creationId xmlns:p14="http://schemas.microsoft.com/office/powerpoint/2010/main" val="1961180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0BE5AE2-BBB8-49C4-B19A-6E981A91DAB8}" type="slidenum">
              <a:rPr lang="es-CL" smtClean="0"/>
              <a:t>37</a:t>
            </a:fld>
            <a:endParaRPr lang="es-CL"/>
          </a:p>
        </p:txBody>
      </p:sp>
    </p:spTree>
    <p:extLst>
      <p:ext uri="{BB962C8B-B14F-4D97-AF65-F5344CB8AC3E}">
        <p14:creationId xmlns:p14="http://schemas.microsoft.com/office/powerpoint/2010/main" val="1478365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6746C55-CF2A-4839-85C1-194E12D36B54}" type="datetimeFigureOut">
              <a:rPr lang="es-CL" smtClean="0"/>
              <a:t>31-01-2019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2623604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6746C55-CF2A-4839-85C1-194E12D36B54}" type="datetimeFigureOut">
              <a:rPr lang="es-CL" smtClean="0"/>
              <a:t>31-01-2019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329335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199" y="360363"/>
            <a:ext cx="7734300" cy="581183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6746C55-CF2A-4839-85C1-194E12D36B54}" type="datetimeFigureOut">
              <a:rPr lang="es-CL" smtClean="0"/>
              <a:t>31-01-2019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324414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67514"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8" name="Footer Placeholder 7"/>
          <p:cNvSpPr>
            <a:spLocks noGrp="1"/>
          </p:cNvSpPr>
          <p:nvPr>
            <p:ph type="ftr" sz="quarter" idx="11"/>
          </p:nvPr>
        </p:nvSpPr>
        <p:spPr>
          <a:xfrm>
            <a:off x="685802" y="6554697"/>
            <a:ext cx="5029200" cy="228600"/>
          </a:xfrm>
          <a:prstGeom prst="rect">
            <a:avLst/>
          </a:prstGeom>
        </p:spPr>
        <p:txBody>
          <a:bodyPr/>
          <a:lstStyle/>
          <a:p>
            <a:endParaRPr lang="es-CL"/>
          </a:p>
        </p:txBody>
      </p:sp>
      <p:sp>
        <p:nvSpPr>
          <p:cNvPr id="9" name="Slide Number Placeholder 8"/>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2051117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5" name="Footer Placeholder 4"/>
          <p:cNvSpPr>
            <a:spLocks noGrp="1"/>
          </p:cNvSpPr>
          <p:nvPr>
            <p:ph type="ftr" sz="quarter" idx="11"/>
          </p:nvPr>
        </p:nvSpPr>
        <p:spPr>
          <a:xfrm>
            <a:off x="685802" y="6554697"/>
            <a:ext cx="5029200" cy="228600"/>
          </a:xfrm>
          <a:prstGeom prst="rect">
            <a:avLst/>
          </a:prstGeom>
        </p:spPr>
        <p:txBody>
          <a:bodyPr/>
          <a:lstStyle>
            <a:lvl1pPr>
              <a:defRPr b="1">
                <a:latin typeface="Sailec"/>
                <a:cs typeface="Sailec"/>
              </a:defRPr>
            </a:lvl1pPr>
          </a:lstStyle>
          <a:p>
            <a:endParaRPr lang="es-CL" dirty="0"/>
          </a:p>
        </p:txBody>
      </p:sp>
      <p:sp>
        <p:nvSpPr>
          <p:cNvPr id="6" name="Slide Number Placeholder 5"/>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2956985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3505" y="767419"/>
            <a:ext cx="10780777" cy="3355848"/>
          </a:xfrm>
        </p:spPr>
        <p:txBody>
          <a:bodyPr anchor="b">
            <a:normAutofit/>
          </a:bodyPr>
          <a:lstStyle>
            <a:lvl1pPr>
              <a:lnSpc>
                <a:spcPct val="80000"/>
              </a:lnSpc>
              <a:defRPr sz="8800" b="0" baseline="0">
                <a:solidFill>
                  <a:schemeClr val="tx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67511" y="4204209"/>
            <a:ext cx="9226297"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5" name="Footer Placeholder 4"/>
          <p:cNvSpPr>
            <a:spLocks noGrp="1"/>
          </p:cNvSpPr>
          <p:nvPr>
            <p:ph type="ftr" sz="quarter" idx="11"/>
          </p:nvPr>
        </p:nvSpPr>
        <p:spPr>
          <a:xfrm>
            <a:off x="685802" y="6554697"/>
            <a:ext cx="5029200" cy="228600"/>
          </a:xfrm>
          <a:prstGeom prst="rect">
            <a:avLst/>
          </a:prstGeom>
        </p:spPr>
        <p:txBody>
          <a:bodyPr/>
          <a:lstStyle/>
          <a:p>
            <a:endParaRPr lang="es-CL"/>
          </a:p>
        </p:txBody>
      </p:sp>
      <p:sp>
        <p:nvSpPr>
          <p:cNvPr id="6" name="Slide Number Placeholder 5"/>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3186906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6657"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011331"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6" name="Footer Placeholder 5"/>
          <p:cNvSpPr>
            <a:spLocks noGrp="1"/>
          </p:cNvSpPr>
          <p:nvPr>
            <p:ph type="ftr" sz="quarter" idx="11"/>
          </p:nvPr>
        </p:nvSpPr>
        <p:spPr>
          <a:xfrm>
            <a:off x="685802" y="6554697"/>
            <a:ext cx="5029200" cy="228600"/>
          </a:xfrm>
          <a:prstGeom prst="rect">
            <a:avLst/>
          </a:prstGeom>
        </p:spPr>
        <p:txBody>
          <a:bodyPr/>
          <a:lstStyle/>
          <a:p>
            <a:endParaRPr lang="es-CL"/>
          </a:p>
        </p:txBody>
      </p:sp>
      <p:sp>
        <p:nvSpPr>
          <p:cNvPr id="7" name="Slide Number Placeholder 6"/>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875386135"/>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6657"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76657"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07610"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007610"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8" name="Footer Placeholder 7"/>
          <p:cNvSpPr>
            <a:spLocks noGrp="1"/>
          </p:cNvSpPr>
          <p:nvPr>
            <p:ph type="ftr" sz="quarter" idx="11"/>
          </p:nvPr>
        </p:nvSpPr>
        <p:spPr>
          <a:xfrm>
            <a:off x="685802" y="6554697"/>
            <a:ext cx="5029200" cy="228600"/>
          </a:xfrm>
          <a:prstGeom prst="rect">
            <a:avLst/>
          </a:prstGeom>
        </p:spPr>
        <p:txBody>
          <a:bodyPr/>
          <a:lstStyle/>
          <a:p>
            <a:endParaRPr lang="es-CL"/>
          </a:p>
        </p:txBody>
      </p:sp>
      <p:sp>
        <p:nvSpPr>
          <p:cNvPr id="9" name="Slide Number Placeholder 8"/>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4278389381"/>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4" name="Footer Placeholder 3"/>
          <p:cNvSpPr>
            <a:spLocks noGrp="1"/>
          </p:cNvSpPr>
          <p:nvPr>
            <p:ph type="ftr" sz="quarter" idx="11"/>
          </p:nvPr>
        </p:nvSpPr>
        <p:spPr>
          <a:xfrm>
            <a:off x="685802" y="6554697"/>
            <a:ext cx="5029200" cy="228600"/>
          </a:xfrm>
          <a:prstGeom prst="rect">
            <a:avLst/>
          </a:prstGeom>
        </p:spPr>
        <p:txBody>
          <a:bodyPr/>
          <a:lstStyle/>
          <a:p>
            <a:endParaRPr lang="es-CL"/>
          </a:p>
        </p:txBody>
      </p:sp>
      <p:sp>
        <p:nvSpPr>
          <p:cNvPr id="5" name="Slide Number Placeholder 4"/>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3112905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3" name="Footer Placeholder 2"/>
          <p:cNvSpPr>
            <a:spLocks noGrp="1"/>
          </p:cNvSpPr>
          <p:nvPr>
            <p:ph type="ftr" sz="quarter" idx="11"/>
          </p:nvPr>
        </p:nvSpPr>
        <p:spPr>
          <a:xfrm>
            <a:off x="685802" y="6554697"/>
            <a:ext cx="5029200" cy="228600"/>
          </a:xfrm>
          <a:prstGeom prst="rect">
            <a:avLst/>
          </a:prstGeom>
        </p:spPr>
        <p:txBody>
          <a:bodyPr/>
          <a:lstStyle/>
          <a:p>
            <a:endParaRPr lang="es-CL"/>
          </a:p>
        </p:txBody>
      </p:sp>
      <p:sp>
        <p:nvSpPr>
          <p:cNvPr id="4" name="Slide Number Placeholder 3"/>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550173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5" y="542282"/>
            <a:ext cx="3383280" cy="1920240"/>
          </a:xfrm>
        </p:spPr>
        <p:txBody>
          <a:bodyPr anchor="b">
            <a:noAutofit/>
          </a:bodyPr>
          <a:lstStyle>
            <a:lvl1pPr>
              <a:lnSpc>
                <a:spcPct val="85000"/>
              </a:lnSpc>
              <a:defRPr sz="400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275982" y="2511813"/>
            <a:ext cx="3398521"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s-ES"/>
              <a:t>Editar los estilos de texto del patrón</a:t>
            </a:r>
          </a:p>
        </p:txBody>
      </p:sp>
      <p:sp>
        <p:nvSpPr>
          <p:cNvPr id="5" name="Date Placeholder 4"/>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6" name="Footer Placeholder 5"/>
          <p:cNvSpPr>
            <a:spLocks noGrp="1"/>
          </p:cNvSpPr>
          <p:nvPr>
            <p:ph type="ftr" sz="quarter" idx="11"/>
          </p:nvPr>
        </p:nvSpPr>
        <p:spPr>
          <a:xfrm>
            <a:off x="685802" y="6554697"/>
            <a:ext cx="5029200" cy="228600"/>
          </a:xfrm>
          <a:prstGeom prst="rect">
            <a:avLst/>
          </a:prstGeom>
        </p:spPr>
        <p:txBody>
          <a:bodyPr/>
          <a:lstStyle/>
          <a:p>
            <a:endParaRPr lang="es-CL"/>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B2E6D32-43B1-4E9E-B554-B726FDDC90DE}" type="slidenum">
              <a:rPr lang="es-CL" smtClean="0"/>
              <a:t>‹Nº›</a:t>
            </a:fld>
            <a:endParaRPr lang="es-CL"/>
          </a:p>
        </p:txBody>
      </p:sp>
    </p:spTree>
    <p:extLst>
      <p:ext uri="{BB962C8B-B14F-4D97-AF65-F5344CB8AC3E}">
        <p14:creationId xmlns:p14="http://schemas.microsoft.com/office/powerpoint/2010/main" val="41078647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6746C55-CF2A-4839-85C1-194E12D36B54}" type="datetimeFigureOut">
              <a:rPr lang="es-CL" smtClean="0"/>
              <a:t>31-01-2019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3738629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8"/>
            <a:ext cx="10780777" cy="613283"/>
          </a:xfrm>
        </p:spPr>
        <p:txBody>
          <a:bodyPr anchor="b">
            <a:normAutofit/>
          </a:bodyPr>
          <a:lstStyle>
            <a:lvl1pPr>
              <a:defRPr sz="3200" b="0">
                <a:solidFill>
                  <a:schemeClr val="tx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9" name="Date Placeholder 8"/>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10" name="Footer Placeholder 9"/>
          <p:cNvSpPr>
            <a:spLocks noGrp="1"/>
          </p:cNvSpPr>
          <p:nvPr>
            <p:ph type="ftr" sz="quarter" idx="11"/>
          </p:nvPr>
        </p:nvSpPr>
        <p:spPr>
          <a:xfrm>
            <a:off x="685802" y="6554697"/>
            <a:ext cx="5029200" cy="228600"/>
          </a:xfrm>
          <a:prstGeom prst="rect">
            <a:avLst/>
          </a:prstGeom>
        </p:spPr>
        <p:txBody>
          <a:bodyPr/>
          <a:lstStyle/>
          <a:p>
            <a:endParaRPr lang="es-CL"/>
          </a:p>
        </p:txBody>
      </p:sp>
      <p:sp>
        <p:nvSpPr>
          <p:cNvPr id="11" name="Slide Number Placeholder 10"/>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880995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5" name="Footer Placeholder 4"/>
          <p:cNvSpPr>
            <a:spLocks noGrp="1"/>
          </p:cNvSpPr>
          <p:nvPr>
            <p:ph type="ftr" sz="quarter" idx="11"/>
          </p:nvPr>
        </p:nvSpPr>
        <p:spPr>
          <a:xfrm>
            <a:off x="685802" y="6554697"/>
            <a:ext cx="5029200" cy="228600"/>
          </a:xfrm>
          <a:prstGeom prst="rect">
            <a:avLst/>
          </a:prstGeom>
        </p:spPr>
        <p:txBody>
          <a:bodyPr/>
          <a:lstStyle/>
          <a:p>
            <a:endParaRPr lang="es-CL"/>
          </a:p>
        </p:txBody>
      </p:sp>
      <p:sp>
        <p:nvSpPr>
          <p:cNvPr id="6" name="Slide Number Placeholder 5"/>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4210424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71526" y="714376"/>
            <a:ext cx="7734300" cy="5400675"/>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85802" y="6412447"/>
            <a:ext cx="4114800" cy="228600"/>
          </a:xfrm>
          <a:prstGeom prst="rect">
            <a:avLst/>
          </a:prstGeom>
        </p:spPr>
        <p:txBody>
          <a:bodyPr/>
          <a:lstStyle/>
          <a:p>
            <a:fld id="{56746C55-CF2A-4839-85C1-194E12D36B54}" type="datetimeFigureOut">
              <a:rPr lang="es-CL" smtClean="0"/>
              <a:t>31-01-2019</a:t>
            </a:fld>
            <a:endParaRPr lang="es-CL"/>
          </a:p>
        </p:txBody>
      </p:sp>
      <p:sp>
        <p:nvSpPr>
          <p:cNvPr id="5" name="Footer Placeholder 4"/>
          <p:cNvSpPr>
            <a:spLocks noGrp="1"/>
          </p:cNvSpPr>
          <p:nvPr>
            <p:ph type="ftr" sz="quarter" idx="11"/>
          </p:nvPr>
        </p:nvSpPr>
        <p:spPr>
          <a:xfrm>
            <a:off x="685802" y="6554697"/>
            <a:ext cx="5029200" cy="228600"/>
          </a:xfrm>
          <a:prstGeom prst="rect">
            <a:avLst/>
          </a:prstGeom>
        </p:spPr>
        <p:txBody>
          <a:bodyPr/>
          <a:lstStyle/>
          <a:p>
            <a:endParaRPr lang="es-CL"/>
          </a:p>
        </p:txBody>
      </p:sp>
      <p:sp>
        <p:nvSpPr>
          <p:cNvPr id="6" name="Slide Number Placeholder 5"/>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35481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3D8512-0048-B940-AD63-89ED791774E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A6A5B5EE-2DB1-694B-A298-482148A567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751AFE35-6A62-8349-B1EE-8C58E6AB04B4}"/>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5" name="Marcador de pie de página 4">
            <a:extLst>
              <a:ext uri="{FF2B5EF4-FFF2-40B4-BE49-F238E27FC236}">
                <a16:creationId xmlns:a16="http://schemas.microsoft.com/office/drawing/2014/main" id="{CF8447AC-DF32-6A48-8602-4A12D9C726A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A720201-B869-1346-8AC1-8DB063795743}"/>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602312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66FC28-8FA9-364D-BDEE-F7D111303ED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3CB0CC0-3266-0346-869B-3F1C83DE4AD9}"/>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A952796F-41AB-064C-8306-659A0AB63FDE}"/>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5" name="Marcador de pie de página 4">
            <a:extLst>
              <a:ext uri="{FF2B5EF4-FFF2-40B4-BE49-F238E27FC236}">
                <a16:creationId xmlns:a16="http://schemas.microsoft.com/office/drawing/2014/main" id="{CEC31920-4507-314F-B069-51720B111A14}"/>
              </a:ext>
            </a:extLst>
          </p:cNvPr>
          <p:cNvSpPr>
            <a:spLocks noGrp="1"/>
          </p:cNvSpPr>
          <p:nvPr>
            <p:ph type="ftr" sz="quarter" idx="11"/>
          </p:nvPr>
        </p:nvSpPr>
        <p:spPr/>
        <p:txBody>
          <a:bodyPr/>
          <a:lstStyle/>
          <a:p>
            <a:endParaRPr lang="es-CL" dirty="0"/>
          </a:p>
        </p:txBody>
      </p:sp>
      <p:sp>
        <p:nvSpPr>
          <p:cNvPr id="6" name="Marcador de número de diapositiva 5">
            <a:extLst>
              <a:ext uri="{FF2B5EF4-FFF2-40B4-BE49-F238E27FC236}">
                <a16:creationId xmlns:a16="http://schemas.microsoft.com/office/drawing/2014/main" id="{7634ABB5-7130-4D42-B254-D745758724AB}"/>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2948188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7F98E4-4792-454F-BC13-8DA3DEEF540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90A50E4-D149-5D4D-9712-795937802D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6E38A257-CA44-A84B-964E-A78E9C9C5A28}"/>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5" name="Marcador de pie de página 4">
            <a:extLst>
              <a:ext uri="{FF2B5EF4-FFF2-40B4-BE49-F238E27FC236}">
                <a16:creationId xmlns:a16="http://schemas.microsoft.com/office/drawing/2014/main" id="{36695DEE-1A34-C349-B226-B9D77094219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4A8364C-65C1-AB4D-800F-57C619EDBDE9}"/>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2981481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747700-E5C3-E14F-8E52-F2DFE9312E2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CACF153-40E5-4149-B06D-B3E0969E696E}"/>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5FAF5797-ADF4-3540-A65A-9C0E85ABB388}"/>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CF564DCE-19A9-1F4F-87A2-6050B0AAAF11}"/>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6" name="Marcador de pie de página 5">
            <a:extLst>
              <a:ext uri="{FF2B5EF4-FFF2-40B4-BE49-F238E27FC236}">
                <a16:creationId xmlns:a16="http://schemas.microsoft.com/office/drawing/2014/main" id="{AFE93B20-54AE-064B-A0E8-8B6CFDCEEDC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4B11DAF-41D6-494D-BC42-5F4B15B3CC1C}"/>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71992768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836F87-3083-BB4E-93C3-85D4BBE99D0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61C79E4-C76F-1B48-A09B-4007064D86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75E94A86-FA42-6C41-AD5D-CD22FF6F8DCB}"/>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41A3D6FE-6472-3D49-9E10-960AC692C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3425C4D0-48CD-4949-A2ED-D3F901D3AC6A}"/>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2B423048-205F-554C-AAA5-AC3D3F919718}"/>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8" name="Marcador de pie de página 7">
            <a:extLst>
              <a:ext uri="{FF2B5EF4-FFF2-40B4-BE49-F238E27FC236}">
                <a16:creationId xmlns:a16="http://schemas.microsoft.com/office/drawing/2014/main" id="{05E55074-66DA-7E47-A38F-E8FF45132AE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1C2A9F86-6D37-3541-ACC2-B84A3E73E9D0}"/>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54536317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B4FCE7-974F-3A44-BE0C-453CD9DC2B8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4E8CE90-74C2-5C44-B610-8415B6A9942C}"/>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4" name="Marcador de pie de página 3">
            <a:extLst>
              <a:ext uri="{FF2B5EF4-FFF2-40B4-BE49-F238E27FC236}">
                <a16:creationId xmlns:a16="http://schemas.microsoft.com/office/drawing/2014/main" id="{2E620D6A-5940-E949-9D3B-A1C49633EA4B}"/>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9C2AA6A7-01DA-A147-A80D-010B10EB0262}"/>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2450201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731553-06ED-2648-9D48-ED3FFFAF4161}"/>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3" name="Marcador de pie de página 2">
            <a:extLst>
              <a:ext uri="{FF2B5EF4-FFF2-40B4-BE49-F238E27FC236}">
                <a16:creationId xmlns:a16="http://schemas.microsoft.com/office/drawing/2014/main" id="{6624FC54-9251-0348-881A-DA8823F4017F}"/>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FE04591C-B922-5546-8834-B2EEA03D3B21}"/>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92007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2"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2" y="4552634"/>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6746C55-CF2A-4839-85C1-194E12D36B54}" type="datetimeFigureOut">
              <a:rPr lang="es-CL" smtClean="0"/>
              <a:t>31-01-2019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350946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AA7F10-002B-3F44-B9A4-2FFE90D1346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3C997FC1-F259-9249-9045-ABE494B56F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ABE10946-9B5D-C642-930F-A798A9655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15510C8E-B1B0-B848-9EF0-59410023F276}"/>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6" name="Marcador de pie de página 5">
            <a:extLst>
              <a:ext uri="{FF2B5EF4-FFF2-40B4-BE49-F238E27FC236}">
                <a16:creationId xmlns:a16="http://schemas.microsoft.com/office/drawing/2014/main" id="{21CBF1D5-C87B-9946-912E-C3CCE264033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EF0BFB7-1673-A04E-8E0C-5BF705EB6EF0}"/>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60153666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542EB7-0478-6649-A7E0-9CEE34C5A5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BF42B00F-9906-7245-BEF9-E4F0F4E283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12CF1E6E-73DD-8D47-BCFF-39912C3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90DA9AA5-1113-E14E-89F3-95039424507E}"/>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6" name="Marcador de pie de página 5">
            <a:extLst>
              <a:ext uri="{FF2B5EF4-FFF2-40B4-BE49-F238E27FC236}">
                <a16:creationId xmlns:a16="http://schemas.microsoft.com/office/drawing/2014/main" id="{2A2C09EE-8661-0449-B050-2A5C8733A0E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6773652-6B99-B044-B936-294C3FAC3DC9}"/>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725618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65E6DB-B949-F34C-B128-437E6F91384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8AEC6C0C-577B-B24F-9D00-171EFE9C8099}"/>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F2EE9D79-0421-0E4C-8EE4-40A9BF7E9046}"/>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5" name="Marcador de pie de página 4">
            <a:extLst>
              <a:ext uri="{FF2B5EF4-FFF2-40B4-BE49-F238E27FC236}">
                <a16:creationId xmlns:a16="http://schemas.microsoft.com/office/drawing/2014/main" id="{BAC07E3F-D988-3243-90E6-11AC94D726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393D365-8531-194E-9BAA-5C40E344B77F}"/>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520786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179BAAF-9E92-9547-9E89-1B9DB312BD6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4EBBA6F-F1E6-DA4F-9DDA-69692DBC25E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841A38B4-B1CC-9440-9B40-5B2805D151BD}"/>
              </a:ext>
            </a:extLst>
          </p:cNvPr>
          <p:cNvSpPr>
            <a:spLocks noGrp="1"/>
          </p:cNvSpPr>
          <p:nvPr>
            <p:ph type="dt" sz="half" idx="10"/>
          </p:nvPr>
        </p:nvSpPr>
        <p:spPr/>
        <p:txBody>
          <a:bodyPr/>
          <a:lstStyle/>
          <a:p>
            <a:fld id="{56746C55-CF2A-4839-85C1-194E12D36B54}" type="datetimeFigureOut">
              <a:rPr lang="es-CL" smtClean="0"/>
              <a:t>31-01-2019</a:t>
            </a:fld>
            <a:endParaRPr lang="es-CL"/>
          </a:p>
        </p:txBody>
      </p:sp>
      <p:sp>
        <p:nvSpPr>
          <p:cNvPr id="5" name="Marcador de pie de página 4">
            <a:extLst>
              <a:ext uri="{FF2B5EF4-FFF2-40B4-BE49-F238E27FC236}">
                <a16:creationId xmlns:a16="http://schemas.microsoft.com/office/drawing/2014/main" id="{34F78B12-E6B7-8F49-824C-1748205E2CC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AF7F353-0CC2-1042-A50D-F47FD8C7049C}"/>
              </a:ext>
            </a:extLst>
          </p:cNvPr>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635904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1"/>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1" y="1828801"/>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6746C55-CF2A-4839-85C1-194E12D36B54}" type="datetimeFigureOut">
              <a:rPr lang="es-CL" smtClean="0"/>
              <a:t>31-01-2019</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14653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8" y="1681851"/>
            <a:ext cx="5156201"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45128" y="2507550"/>
            <a:ext cx="5156201"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2" y="1681851"/>
            <a:ext cx="5181602"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2" y="2507550"/>
            <a:ext cx="5181602"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56746C55-CF2A-4839-85C1-194E12D36B54}" type="datetimeFigureOut">
              <a:rPr lang="es-CL" smtClean="0"/>
              <a:t>31-01-2019</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3B2E6D32-43B1-4E9E-B554-B726FDDC90DE}" type="slidenum">
              <a:rPr lang="es-CL" smtClean="0"/>
              <a:t>‹Nº›</a:t>
            </a:fld>
            <a:endParaRPr lang="es-CL"/>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3966034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746C55-CF2A-4839-85C1-194E12D36B54}" type="datetimeFigureOut">
              <a:rPr lang="es-CL" smtClean="0"/>
              <a:t>31-01-2019</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3B2E6D32-43B1-4E9E-B554-B726FDDC90DE}" type="slidenum">
              <a:rPr lang="es-CL" smtClean="0"/>
              <a:t>‹Nº›</a:t>
            </a:fld>
            <a:endParaRPr lang="es-CL"/>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406769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46C55-CF2A-4839-85C1-194E12D36B54}" type="datetimeFigureOut">
              <a:rPr lang="es-CL" smtClean="0"/>
              <a:t>31-01-2019</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120442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9" y="457201"/>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1" y="990601"/>
            <a:ext cx="6172201"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9" y="2057400"/>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6746C55-CF2A-4839-85C1-194E12D36B54}" type="datetimeFigureOut">
              <a:rPr lang="es-CL" smtClean="0"/>
              <a:t>31-01-2019</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2349512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9"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1" y="990601"/>
            <a:ext cx="6172201"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9"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6746C55-CF2A-4839-85C1-194E12D36B54}" type="datetimeFigureOut">
              <a:rPr lang="es-CL" smtClean="0"/>
              <a:t>31-01-2019</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B2E6D32-43B1-4E9E-B554-B726FDDC90DE}" type="slidenum">
              <a:rPr lang="es-CL" smtClean="0"/>
              <a:t>‹Nº›</a:t>
            </a:fld>
            <a:endParaRPr lang="es-CL"/>
          </a:p>
        </p:txBody>
      </p:sp>
    </p:spTree>
    <p:extLst>
      <p:ext uri="{BB962C8B-B14F-4D97-AF65-F5344CB8AC3E}">
        <p14:creationId xmlns:p14="http://schemas.microsoft.com/office/powerpoint/2010/main" val="3704470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8"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8" y="1828801"/>
            <a:ext cx="10515600" cy="4351337"/>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56746C55-CF2A-4839-85C1-194E12D36B54}" type="datetimeFigureOut">
              <a:rPr lang="es-CL" smtClean="0"/>
              <a:t>31-01-2019</a:t>
            </a:fld>
            <a:endParaRPr lang="es-CL"/>
          </a:p>
        </p:txBody>
      </p:sp>
      <p:sp>
        <p:nvSpPr>
          <p:cNvPr id="5" name="Footer Placeholder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s-CL"/>
          </a:p>
        </p:txBody>
      </p:sp>
      <p:sp>
        <p:nvSpPr>
          <p:cNvPr id="6" name="Slide Number Placeholder 5"/>
          <p:cNvSpPr>
            <a:spLocks noGrp="1"/>
          </p:cNvSpPr>
          <p:nvPr>
            <p:ph type="sldNum" sz="quarter" idx="4"/>
          </p:nvPr>
        </p:nvSpPr>
        <p:spPr>
          <a:xfrm>
            <a:off x="8617527" y="6356351"/>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B2E6D32-43B1-4E9E-B554-B726FDDC90DE}" type="slidenum">
              <a:rPr lang="es-CL" smtClean="0"/>
              <a:t>‹Nº›</a:t>
            </a:fld>
            <a:endParaRPr lang="es-CL"/>
          </a:p>
        </p:txBody>
      </p:sp>
    </p:spTree>
    <p:extLst>
      <p:ext uri="{BB962C8B-B14F-4D97-AF65-F5344CB8AC3E}">
        <p14:creationId xmlns:p14="http://schemas.microsoft.com/office/powerpoint/2010/main" val="813885184"/>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499533"/>
            <a:ext cx="10772775" cy="165819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6656" y="2011681"/>
            <a:ext cx="10753724" cy="3766185"/>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Slide Number Placeholder 5"/>
          <p:cNvSpPr>
            <a:spLocks noGrp="1"/>
          </p:cNvSpPr>
          <p:nvPr>
            <p:ph type="sldNum" sz="quarter" idx="4"/>
          </p:nvPr>
        </p:nvSpPr>
        <p:spPr>
          <a:xfrm>
            <a:off x="8763925" y="5876413"/>
            <a:ext cx="2926080" cy="1397039"/>
          </a:xfrm>
          <a:prstGeom prst="rect">
            <a:avLst/>
          </a:prstGeom>
        </p:spPr>
        <p:txBody>
          <a:bodyPr vert="horz" lIns="91440" tIns="45720" rIns="91440" bIns="45720" rtlCol="0" anchor="b"/>
          <a:lstStyle>
            <a:lvl1pPr algn="r">
              <a:defRPr sz="10300" b="1">
                <a:ln>
                  <a:noFill/>
                </a:ln>
                <a:solidFill>
                  <a:schemeClr val="tx1">
                    <a:alpha val="20000"/>
                  </a:schemeClr>
                </a:solidFill>
                <a:latin typeface="Sailec"/>
                <a:cs typeface="Sailec"/>
              </a:defRPr>
            </a:lvl1pPr>
          </a:lstStyle>
          <a:p>
            <a:fld id="{3B2E6D32-43B1-4E9E-B554-B726FDDC90DE}" type="slidenum">
              <a:rPr lang="es-CL" smtClean="0"/>
              <a:pPr/>
              <a:t>‹Nº›</a:t>
            </a:fld>
            <a:endParaRPr lang="es-CL" dirty="0"/>
          </a:p>
        </p:txBody>
      </p:sp>
    </p:spTree>
    <p:extLst>
      <p:ext uri="{BB962C8B-B14F-4D97-AF65-F5344CB8AC3E}">
        <p14:creationId xmlns:p14="http://schemas.microsoft.com/office/powerpoint/2010/main" val="1826174520"/>
      </p:ext>
    </p:extLst>
  </p:cSld>
  <p:clrMap bg1="dk1" tx1="lt1" bg2="dk2" tx2="lt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txStyles>
    <p:title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p:titleStyle>
    <p:bodyStyle>
      <a:lvl1pPr marL="91440" indent="-91440" algn="l" defTabSz="914400" rtl="0" eaLnBrk="1" latinLnBrk="0" hangingPunct="1">
        <a:lnSpc>
          <a:spcPct val="85000"/>
        </a:lnSpc>
        <a:spcBef>
          <a:spcPts val="1300"/>
        </a:spcBef>
        <a:buFont typeface="Arial" pitchFamily="34" charset="0"/>
        <a:buChar char=" "/>
        <a:defRPr sz="2400" b="1" kern="1200">
          <a:solidFill>
            <a:schemeClr val="accent1"/>
          </a:solidFill>
          <a:latin typeface="Sailec"/>
          <a:ea typeface="+mn-ea"/>
          <a:cs typeface="Sailec"/>
        </a:defRPr>
      </a:lvl1pPr>
      <a:lvl2pPr marL="347472" indent="-342900" algn="l" defTabSz="914400" rtl="0" eaLnBrk="1" latinLnBrk="0" hangingPunct="1">
        <a:lnSpc>
          <a:spcPct val="85000"/>
        </a:lnSpc>
        <a:spcBef>
          <a:spcPts val="600"/>
        </a:spcBef>
        <a:buFont typeface="Arial" pitchFamily="34" charset="0"/>
        <a:buChar char=" "/>
        <a:defRPr sz="2400" b="1" kern="1200">
          <a:solidFill>
            <a:schemeClr val="tx1">
              <a:lumMod val="75000"/>
              <a:lumOff val="25000"/>
            </a:schemeClr>
          </a:solidFill>
          <a:latin typeface="Sailec"/>
          <a:ea typeface="+mn-ea"/>
          <a:cs typeface="Sailec"/>
        </a:defRPr>
      </a:lvl2pPr>
      <a:lvl3pPr marL="548640" indent="-548640" algn="l" defTabSz="914400" rtl="0" eaLnBrk="1" latinLnBrk="0" hangingPunct="1">
        <a:lnSpc>
          <a:spcPct val="85000"/>
        </a:lnSpc>
        <a:spcBef>
          <a:spcPts val="600"/>
        </a:spcBef>
        <a:buFont typeface="Arial" pitchFamily="34" charset="0"/>
        <a:buChar char=" "/>
        <a:defRPr sz="2000" b="1" i="1" kern="1200">
          <a:solidFill>
            <a:schemeClr val="tx1">
              <a:lumMod val="65000"/>
              <a:lumOff val="35000"/>
            </a:schemeClr>
          </a:solidFill>
          <a:latin typeface="Sailec"/>
          <a:ea typeface="+mn-ea"/>
          <a:cs typeface="Sailec"/>
        </a:defRPr>
      </a:lvl3pPr>
      <a:lvl4pPr marL="822960" indent="-82296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4pPr>
      <a:lvl5pPr marL="1097280" indent="-109728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36A86E5-CA03-0447-87E6-2B1F71CC3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05A408A-FC72-BC4C-A6EB-B967185D7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BEFD2EA7-8A20-A046-85C3-88971AC5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46C55-CF2A-4839-85C1-194E12D36B54}" type="datetimeFigureOut">
              <a:rPr lang="es-CL" smtClean="0"/>
              <a:t>31-01-2019</a:t>
            </a:fld>
            <a:endParaRPr lang="es-CL"/>
          </a:p>
        </p:txBody>
      </p:sp>
      <p:sp>
        <p:nvSpPr>
          <p:cNvPr id="5" name="Marcador de pie de página 4">
            <a:extLst>
              <a:ext uri="{FF2B5EF4-FFF2-40B4-BE49-F238E27FC236}">
                <a16:creationId xmlns:a16="http://schemas.microsoft.com/office/drawing/2014/main" id="{E6D1C3A5-7AE9-944F-92D9-AAAEC46FE6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7CBC6B72-992F-F648-BB06-607C415DA9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E6D32-43B1-4E9E-B554-B726FDDC90DE}" type="slidenum">
              <a:rPr lang="es-CL" smtClean="0"/>
              <a:t>‹Nº›</a:t>
            </a:fld>
            <a:endParaRPr lang="es-CL"/>
          </a:p>
        </p:txBody>
      </p:sp>
      <p:pic>
        <p:nvPicPr>
          <p:cNvPr id="7" name="Picture 6"/>
          <p:cNvPicPr>
            <a:picLocks noChangeAspect="1"/>
          </p:cNvPicPr>
          <p:nvPr userDrawn="1"/>
        </p:nvPicPr>
        <p:blipFill>
          <a:blip r:embed="rId13"/>
          <a:stretch>
            <a:fillRect/>
          </a:stretch>
        </p:blipFill>
        <p:spPr>
          <a:xfrm>
            <a:off x="10274300" y="393700"/>
            <a:ext cx="2032000" cy="825178"/>
          </a:xfrm>
          <a:prstGeom prst="rect">
            <a:avLst/>
          </a:prstGeom>
        </p:spPr>
      </p:pic>
    </p:spTree>
    <p:extLst>
      <p:ext uri="{BB962C8B-B14F-4D97-AF65-F5344CB8AC3E}">
        <p14:creationId xmlns:p14="http://schemas.microsoft.com/office/powerpoint/2010/main" val="3682036885"/>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4.xml"/><Relationship Id="rId5" Type="http://schemas.openxmlformats.org/officeDocument/2006/relationships/image" Target="../media/image8.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6.jpe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4.emf"/><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1.emf"/><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hyperlink" Target="http://www.curriculumnacional.cl/" TargetMode="External"/><Relationship Id="rId2" Type="http://schemas.openxmlformats.org/officeDocument/2006/relationships/hyperlink" Target="http://leoprimero.cl" TargetMode="Externa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34.emf"/><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hyperlink" Target="mailto:leoprimero@mineduc.cl" TargetMode="External"/><Relationship Id="rId2" Type="http://schemas.openxmlformats.org/officeDocument/2006/relationships/hyperlink" Target="http://www.leoprimero.cl/" TargetMode="External"/><Relationship Id="rId1" Type="http://schemas.openxmlformats.org/officeDocument/2006/relationships/slideLayout" Target="../slideLayouts/slideLayout24.xml"/><Relationship Id="rId4" Type="http://schemas.openxmlformats.org/officeDocument/2006/relationships/hyperlink" Target="http://www.cpeip.c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BE5FD"/>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3F14555-AC71-5F4F-A6C7-01865540A28F}"/>
              </a:ext>
            </a:extLst>
          </p:cNvPr>
          <p:cNvSpPr/>
          <p:nvPr/>
        </p:nvSpPr>
        <p:spPr>
          <a:xfrm>
            <a:off x="5450612" y="2532185"/>
            <a:ext cx="5827832" cy="1354187"/>
          </a:xfrm>
          <a:prstGeom prst="rect">
            <a:avLst/>
          </a:prstGeom>
          <a:solidFill>
            <a:srgbClr val="005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005DE4"/>
              </a:solidFill>
            </a:endParaRPr>
          </a:p>
        </p:txBody>
      </p:sp>
      <p:sp>
        <p:nvSpPr>
          <p:cNvPr id="12" name="Título 1">
            <a:extLst>
              <a:ext uri="{FF2B5EF4-FFF2-40B4-BE49-F238E27FC236}">
                <a16:creationId xmlns:a16="http://schemas.microsoft.com/office/drawing/2014/main" id="{7C855958-C708-4CEE-9545-4C91B362B979}"/>
              </a:ext>
            </a:extLst>
          </p:cNvPr>
          <p:cNvSpPr>
            <a:spLocks noGrp="1"/>
          </p:cNvSpPr>
          <p:nvPr>
            <p:ph type="ctrTitle"/>
          </p:nvPr>
        </p:nvSpPr>
        <p:spPr>
          <a:xfrm>
            <a:off x="5579563" y="2394610"/>
            <a:ext cx="6307637" cy="1480039"/>
          </a:xfrm>
        </p:spPr>
        <p:txBody>
          <a:bodyPr>
            <a:noAutofit/>
          </a:bodyPr>
          <a:lstStyle/>
          <a:p>
            <a:pPr>
              <a:lnSpc>
                <a:spcPct val="100000"/>
              </a:lnSpc>
            </a:pPr>
            <a:r>
              <a:rPr lang="es-ES" sz="4000" b="1" spc="0" dirty="0">
                <a:latin typeface="Sailec"/>
                <a:cs typeface="Sailec"/>
              </a:rPr>
              <a:t>Una mirada hacia </a:t>
            </a:r>
            <a:br>
              <a:rPr lang="es-ES" sz="4000" b="1" spc="0" dirty="0">
                <a:latin typeface="Sailec"/>
                <a:cs typeface="Sailec"/>
              </a:rPr>
            </a:br>
            <a:r>
              <a:rPr lang="es-ES" sz="4000" b="1" spc="0" dirty="0">
                <a:latin typeface="Sailec"/>
                <a:cs typeface="Sailec"/>
              </a:rPr>
              <a:t>un sistema de </a:t>
            </a:r>
            <a:r>
              <a:rPr lang="es-ES" sz="4000" b="1" spc="0" dirty="0"/>
              <a:t>calidad</a:t>
            </a:r>
            <a:endParaRPr lang="es-CL" sz="4000" b="1" spc="0" dirty="0"/>
          </a:p>
        </p:txBody>
      </p:sp>
      <p:sp>
        <p:nvSpPr>
          <p:cNvPr id="3" name="Subtítulo 2">
            <a:extLst>
              <a:ext uri="{FF2B5EF4-FFF2-40B4-BE49-F238E27FC236}">
                <a16:creationId xmlns:a16="http://schemas.microsoft.com/office/drawing/2014/main" id="{ED778125-4940-4B11-B98F-A7815F35F3DA}"/>
              </a:ext>
            </a:extLst>
          </p:cNvPr>
          <p:cNvSpPr>
            <a:spLocks noGrp="1"/>
          </p:cNvSpPr>
          <p:nvPr>
            <p:ph type="subTitle" idx="1"/>
          </p:nvPr>
        </p:nvSpPr>
        <p:spPr>
          <a:xfrm>
            <a:off x="5556118" y="4267028"/>
            <a:ext cx="4514005" cy="2144346"/>
          </a:xfrm>
        </p:spPr>
        <p:txBody>
          <a:bodyPr>
            <a:normAutofit fontScale="92500" lnSpcReduction="10000"/>
          </a:bodyPr>
          <a:lstStyle/>
          <a:p>
            <a:pPr>
              <a:lnSpc>
                <a:spcPct val="120000"/>
              </a:lnSpc>
            </a:pPr>
            <a:r>
              <a:rPr lang="es-ES" b="1" dirty="0">
                <a:solidFill>
                  <a:srgbClr val="005DE4"/>
                </a:solidFill>
                <a:latin typeface="Sailec Bold"/>
                <a:cs typeface="Sailec Bold"/>
              </a:rPr>
              <a:t>Que todos los niños de Chile aprendan a leer comprensivamente en primero básico</a:t>
            </a:r>
            <a:endParaRPr lang="es-CL" b="1" dirty="0">
              <a:solidFill>
                <a:srgbClr val="005DE4"/>
              </a:solidFill>
              <a:latin typeface="Sailec Bold"/>
              <a:cs typeface="Sailec Bold"/>
            </a:endParaRPr>
          </a:p>
        </p:txBody>
      </p:sp>
      <p:pic>
        <p:nvPicPr>
          <p:cNvPr id="4" name="Picture 3"/>
          <p:cNvPicPr>
            <a:picLocks noChangeAspect="1"/>
          </p:cNvPicPr>
          <p:nvPr/>
        </p:nvPicPr>
        <p:blipFill>
          <a:blip r:embed="rId3"/>
          <a:stretch>
            <a:fillRect/>
          </a:stretch>
        </p:blipFill>
        <p:spPr>
          <a:xfrm>
            <a:off x="702542" y="692279"/>
            <a:ext cx="4256579" cy="5819116"/>
          </a:xfrm>
          <a:prstGeom prst="rect">
            <a:avLst/>
          </a:prstGeom>
        </p:spPr>
      </p:pic>
      <p:sp>
        <p:nvSpPr>
          <p:cNvPr id="8" name="Título 1">
            <a:extLst>
              <a:ext uri="{FF2B5EF4-FFF2-40B4-BE49-F238E27FC236}">
                <a16:creationId xmlns:a16="http://schemas.microsoft.com/office/drawing/2014/main" id="{DEA8C25E-3D42-F749-8136-B36E73104777}"/>
              </a:ext>
            </a:extLst>
          </p:cNvPr>
          <p:cNvSpPr txBox="1">
            <a:spLocks/>
          </p:cNvSpPr>
          <p:nvPr/>
        </p:nvSpPr>
        <p:spPr>
          <a:xfrm>
            <a:off x="5567840" y="446626"/>
            <a:ext cx="7472560" cy="1947984"/>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ES" sz="4000" spc="0" dirty="0">
                <a:solidFill>
                  <a:srgbClr val="005DE4"/>
                </a:solidFill>
              </a:rPr>
              <a:t>Plan de Lectura</a:t>
            </a:r>
            <a:br>
              <a:rPr lang="es-ES" sz="4000" spc="0" dirty="0">
                <a:solidFill>
                  <a:srgbClr val="005DE4"/>
                </a:solidFill>
              </a:rPr>
            </a:br>
            <a:r>
              <a:rPr lang="es-ES" sz="4000" spc="0" dirty="0">
                <a:solidFill>
                  <a:srgbClr val="005DE4"/>
                </a:solidFill>
              </a:rPr>
              <a:t>Leo Primero</a:t>
            </a:r>
            <a:endParaRPr lang="es-CL" sz="4000" spc="0" dirty="0">
              <a:solidFill>
                <a:srgbClr val="005DE4"/>
              </a:solidFill>
            </a:endParaRPr>
          </a:p>
        </p:txBody>
      </p:sp>
      <p:pic>
        <p:nvPicPr>
          <p:cNvPr id="9" name="Picture 8"/>
          <p:cNvPicPr>
            <a:picLocks noChangeAspect="1"/>
          </p:cNvPicPr>
          <p:nvPr/>
        </p:nvPicPr>
        <p:blipFill>
          <a:blip r:embed="rId4"/>
          <a:stretch>
            <a:fillRect/>
          </a:stretch>
        </p:blipFill>
        <p:spPr>
          <a:xfrm>
            <a:off x="10274300" y="393700"/>
            <a:ext cx="2032000" cy="825178"/>
          </a:xfrm>
          <a:prstGeom prst="rect">
            <a:avLst/>
          </a:prstGeom>
        </p:spPr>
      </p:pic>
      <p:sp>
        <p:nvSpPr>
          <p:cNvPr id="13" name="Presentation Font Embedder no embedded fonts notice"/>
          <p:cNvSpPr txBox="1"/>
          <p:nvPr/>
        </p:nvSpPr>
        <p:spPr>
          <a:xfrm>
            <a:off x="0" y="0"/>
            <a:ext cx="9144000" cy="0"/>
          </a:xfrm>
          <a:prstGeom prst="rect">
            <a:avLst/>
          </a:prstGeom>
          <a:noFill/>
        </p:spPr>
        <p:txBody>
          <a:bodyPr wrap="square" lIns="182880" tIns="182880" rIns="182880" bIns="0" rtlCol="0">
            <a:noAutofit/>
          </a:bodyPr>
          <a:lstStyle/>
          <a:p>
            <a:pPr algn="l"/>
            <a:r>
              <a:rPr lang="en-US" sz="1800" dirty="0">
                <a:solidFill>
                  <a:srgbClr val="7F7F7F"/>
                </a:solidFill>
                <a:latin typeface="PFE Disappearing Font"/>
                <a:cs typeface="PFE Disappearing Font"/>
              </a:rPr>
              <a:t>This presentation contains fonts embedded for Windows® and Android™.</a:t>
            </a:r>
          </a:p>
          <a:p>
            <a:pPr algn="l">
              <a:lnSpc>
                <a:spcPct val="110000"/>
              </a:lnSpc>
            </a:pPr>
            <a:r>
              <a:rPr lang="en-US" sz="1100" dirty="0">
                <a:solidFill>
                  <a:srgbClr val="7F7F7F"/>
                </a:solidFill>
                <a:latin typeface="PFE Disappearing Font"/>
                <a:cs typeface="PFE Disappearing Font"/>
              </a:rPr>
              <a:t>This notice displays only where editable-embedded fonts are not supported. Learn more at www.presentationfontembedder.com/no-embedded-fonts</a:t>
            </a:r>
            <a:endParaRPr lang="en-US" sz="1000" dirty="0">
              <a:solidFill>
                <a:schemeClr val="tx1">
                  <a:lumMod val="50000"/>
                  <a:lumOff val="50000"/>
                </a:schemeClr>
              </a:solidFill>
              <a:latin typeface="PFE Disappearing Font"/>
              <a:cs typeface="PFE Disappearing Font"/>
            </a:endParaRPr>
          </a:p>
        </p:txBody>
      </p:sp>
    </p:spTree>
    <p:extLst>
      <p:ext uri="{BB962C8B-B14F-4D97-AF65-F5344CB8AC3E}">
        <p14:creationId xmlns:p14="http://schemas.microsoft.com/office/powerpoint/2010/main" val="398407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38100" y="5194300"/>
            <a:ext cx="12280900" cy="1104900"/>
          </a:xfrm>
          <a:prstGeom prst="rect">
            <a:avLst/>
          </a:prstGeom>
          <a:solidFill>
            <a:srgbClr val="F4F9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4A9E6BF2-3B71-4C91-9A06-778FF23D02A3}"/>
              </a:ext>
            </a:extLst>
          </p:cNvPr>
          <p:cNvSpPr txBox="1">
            <a:spLocks/>
          </p:cNvSpPr>
          <p:nvPr/>
        </p:nvSpPr>
        <p:spPr>
          <a:xfrm>
            <a:off x="558802" y="446936"/>
            <a:ext cx="10515598" cy="154754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50000"/>
              </a:lnSpc>
            </a:pPr>
            <a:r>
              <a:rPr lang="es-CL" sz="3200" spc="0" dirty="0">
                <a:solidFill>
                  <a:srgbClr val="005DE4"/>
                </a:solidFill>
              </a:rPr>
              <a:t>Desde la evidencia</a:t>
            </a:r>
          </a:p>
          <a:p>
            <a:pPr>
              <a:lnSpc>
                <a:spcPct val="100000"/>
              </a:lnSpc>
            </a:pPr>
            <a:r>
              <a:rPr lang="es-CL" sz="3200" spc="0" dirty="0">
                <a:solidFill>
                  <a:srgbClr val="E83842"/>
                </a:solidFill>
              </a:rPr>
              <a:t>Elementos que se asocian al aprendizaje </a:t>
            </a:r>
          </a:p>
          <a:p>
            <a:pPr>
              <a:lnSpc>
                <a:spcPct val="100000"/>
              </a:lnSpc>
            </a:pPr>
            <a:r>
              <a:rPr lang="es-CL" sz="3200" spc="0" dirty="0">
                <a:solidFill>
                  <a:srgbClr val="E83842"/>
                </a:solidFill>
              </a:rPr>
              <a:t>de la lectura en la escuela  </a:t>
            </a:r>
          </a:p>
        </p:txBody>
      </p:sp>
      <p:sp>
        <p:nvSpPr>
          <p:cNvPr id="8"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9" name="Marcador de contenido 2">
            <a:extLst>
              <a:ext uri="{FF2B5EF4-FFF2-40B4-BE49-F238E27FC236}">
                <a16:creationId xmlns:a16="http://schemas.microsoft.com/office/drawing/2014/main" id="{9C089817-27DE-47F7-A5E3-C6CCED75CD36}"/>
              </a:ext>
            </a:extLst>
          </p:cNvPr>
          <p:cNvSpPr>
            <a:spLocks noGrp="1"/>
          </p:cNvSpPr>
          <p:nvPr>
            <p:ph idx="1"/>
          </p:nvPr>
        </p:nvSpPr>
        <p:spPr>
          <a:xfrm>
            <a:off x="711201" y="2842871"/>
            <a:ext cx="7570825" cy="2475512"/>
          </a:xfrm>
        </p:spPr>
        <p:txBody>
          <a:bodyPr>
            <a:normAutofit/>
          </a:bodyPr>
          <a:lstStyle/>
          <a:p>
            <a:pPr lvl="1">
              <a:lnSpc>
                <a:spcPct val="100000"/>
              </a:lnSpc>
              <a:buClr>
                <a:srgbClr val="E83842"/>
              </a:buClr>
              <a:buFont typeface="Arial"/>
              <a:buChar char="•"/>
            </a:pPr>
            <a:r>
              <a:rPr lang="en-US" sz="2000" b="1" dirty="0">
                <a:solidFill>
                  <a:srgbClr val="005DE4"/>
                </a:solidFill>
                <a:latin typeface="Sailec"/>
                <a:ea typeface="+mj-ea"/>
              </a:rPr>
              <a:t>Un mayor </a:t>
            </a:r>
            <a:r>
              <a:rPr lang="en-US" sz="2000" b="1" dirty="0" err="1">
                <a:solidFill>
                  <a:srgbClr val="005DE4"/>
                </a:solidFill>
                <a:latin typeface="Sailec"/>
                <a:ea typeface="+mj-ea"/>
              </a:rPr>
              <a:t>número</a:t>
            </a:r>
            <a:r>
              <a:rPr lang="en-US" sz="2000" b="1" dirty="0">
                <a:solidFill>
                  <a:srgbClr val="005DE4"/>
                </a:solidFill>
                <a:latin typeface="Sailec"/>
                <a:ea typeface="+mj-ea"/>
              </a:rPr>
              <a:t> de </a:t>
            </a:r>
            <a:r>
              <a:rPr lang="en-US" sz="2000" b="1" dirty="0" err="1">
                <a:solidFill>
                  <a:srgbClr val="005DE4"/>
                </a:solidFill>
                <a:latin typeface="Sailec"/>
                <a:ea typeface="+mj-ea"/>
              </a:rPr>
              <a:t>docentes</a:t>
            </a:r>
            <a:r>
              <a:rPr lang="en-US" sz="2000" b="1" dirty="0">
                <a:solidFill>
                  <a:srgbClr val="005DE4"/>
                </a:solidFill>
                <a:latin typeface="Sailec"/>
                <a:ea typeface="+mj-ea"/>
              </a:rPr>
              <a:t> que </a:t>
            </a:r>
            <a:r>
              <a:rPr lang="en-US" sz="2000" b="1" dirty="0" err="1">
                <a:solidFill>
                  <a:srgbClr val="005DE4"/>
                </a:solidFill>
                <a:latin typeface="Sailec"/>
                <a:ea typeface="+mj-ea"/>
              </a:rPr>
              <a:t>han</a:t>
            </a:r>
            <a:r>
              <a:rPr lang="en-US" sz="2000" b="1" dirty="0">
                <a:solidFill>
                  <a:srgbClr val="005DE4"/>
                </a:solidFill>
                <a:latin typeface="Sailec"/>
                <a:ea typeface="+mj-ea"/>
              </a:rPr>
              <a:t> </a:t>
            </a:r>
            <a:r>
              <a:rPr lang="en-US" sz="2000" b="1" dirty="0" err="1">
                <a:solidFill>
                  <a:srgbClr val="005DE4"/>
                </a:solidFill>
                <a:latin typeface="Sailec"/>
                <a:ea typeface="+mj-ea"/>
              </a:rPr>
              <a:t>demostrado</a:t>
            </a:r>
            <a:r>
              <a:rPr lang="en-US" sz="2000" b="1" dirty="0">
                <a:solidFill>
                  <a:srgbClr val="005DE4"/>
                </a:solidFill>
                <a:latin typeface="Sailec"/>
                <a:ea typeface="+mj-ea"/>
              </a:rPr>
              <a:t> alto </a:t>
            </a:r>
            <a:r>
              <a:rPr lang="en-US" sz="2000" b="1" dirty="0" err="1">
                <a:solidFill>
                  <a:srgbClr val="005DE4"/>
                </a:solidFill>
                <a:latin typeface="Sailec"/>
                <a:ea typeface="+mj-ea"/>
              </a:rPr>
              <a:t>desempeño</a:t>
            </a:r>
            <a:r>
              <a:rPr lang="en-US" sz="2000" b="1" dirty="0">
                <a:solidFill>
                  <a:srgbClr val="005DE4"/>
                </a:solidFill>
                <a:latin typeface="Sailec"/>
                <a:ea typeface="+mj-ea"/>
              </a:rPr>
              <a:t>, el </a:t>
            </a:r>
            <a:r>
              <a:rPr lang="en-US" sz="2000" b="1" dirty="0" err="1">
                <a:solidFill>
                  <a:srgbClr val="005DE4"/>
                </a:solidFill>
                <a:latin typeface="Sailec"/>
                <a:ea typeface="+mj-ea"/>
              </a:rPr>
              <a:t>tiempo</a:t>
            </a:r>
            <a:r>
              <a:rPr lang="en-US" sz="2000" b="1" dirty="0">
                <a:solidFill>
                  <a:srgbClr val="005DE4"/>
                </a:solidFill>
                <a:latin typeface="Sailec"/>
                <a:ea typeface="+mj-ea"/>
              </a:rPr>
              <a:t> de </a:t>
            </a:r>
            <a:r>
              <a:rPr lang="en-US" sz="2000" b="1" dirty="0" err="1">
                <a:solidFill>
                  <a:srgbClr val="005DE4"/>
                </a:solidFill>
                <a:latin typeface="Sailec"/>
                <a:ea typeface="+mj-ea"/>
              </a:rPr>
              <a:t>dedicación</a:t>
            </a:r>
            <a:r>
              <a:rPr lang="en-US" sz="2000" b="1" dirty="0">
                <a:solidFill>
                  <a:srgbClr val="005DE4"/>
                </a:solidFill>
                <a:latin typeface="Sailec"/>
                <a:ea typeface="+mj-ea"/>
              </a:rPr>
              <a:t> a la </a:t>
            </a:r>
            <a:r>
              <a:rPr lang="en-US" sz="2000" b="1" dirty="0" err="1">
                <a:solidFill>
                  <a:srgbClr val="005DE4"/>
                </a:solidFill>
                <a:latin typeface="Sailec"/>
                <a:ea typeface="+mj-ea"/>
              </a:rPr>
              <a:t>enseñanza</a:t>
            </a:r>
            <a:r>
              <a:rPr lang="en-US" sz="2000" b="1" dirty="0">
                <a:solidFill>
                  <a:srgbClr val="005DE4"/>
                </a:solidFill>
                <a:latin typeface="Sailec"/>
                <a:ea typeface="+mj-ea"/>
              </a:rPr>
              <a:t> de la </a:t>
            </a:r>
            <a:r>
              <a:rPr lang="en-US" sz="2000" b="1" dirty="0" err="1">
                <a:solidFill>
                  <a:srgbClr val="005DE4"/>
                </a:solidFill>
                <a:latin typeface="Sailec"/>
                <a:ea typeface="+mj-ea"/>
              </a:rPr>
              <a:t>lectura</a:t>
            </a:r>
            <a:r>
              <a:rPr lang="en-US" sz="2000" b="1" dirty="0">
                <a:solidFill>
                  <a:srgbClr val="005DE4"/>
                </a:solidFill>
                <a:latin typeface="Sailec"/>
                <a:ea typeface="+mj-ea"/>
              </a:rPr>
              <a:t> en la </a:t>
            </a:r>
            <a:r>
              <a:rPr lang="en-US" sz="2000" b="1" dirty="0" err="1">
                <a:solidFill>
                  <a:srgbClr val="005DE4"/>
                </a:solidFill>
                <a:latin typeface="Sailec"/>
                <a:ea typeface="+mj-ea"/>
              </a:rPr>
              <a:t>jornada</a:t>
            </a:r>
            <a:r>
              <a:rPr lang="en-US" sz="2000" b="1" dirty="0">
                <a:solidFill>
                  <a:srgbClr val="005DE4"/>
                </a:solidFill>
                <a:latin typeface="Sailec"/>
                <a:ea typeface="+mj-ea"/>
              </a:rPr>
              <a:t> escolar y el </a:t>
            </a:r>
            <a:r>
              <a:rPr lang="en-US" sz="2000" b="1" dirty="0" err="1">
                <a:solidFill>
                  <a:srgbClr val="005DE4"/>
                </a:solidFill>
                <a:latin typeface="Sailec"/>
                <a:ea typeface="+mj-ea"/>
              </a:rPr>
              <a:t>trabajo</a:t>
            </a:r>
            <a:r>
              <a:rPr lang="en-US" sz="2000" b="1" dirty="0">
                <a:solidFill>
                  <a:srgbClr val="005DE4"/>
                </a:solidFill>
                <a:latin typeface="Sailec"/>
                <a:ea typeface="+mj-ea"/>
              </a:rPr>
              <a:t> con </a:t>
            </a:r>
            <a:r>
              <a:rPr lang="en-US" sz="2000" b="1" dirty="0" err="1">
                <a:solidFill>
                  <a:srgbClr val="005DE4"/>
                </a:solidFill>
                <a:latin typeface="Sailec"/>
                <a:ea typeface="+mj-ea"/>
              </a:rPr>
              <a:t>grupos</a:t>
            </a:r>
            <a:r>
              <a:rPr lang="en-US" sz="2000" b="1" dirty="0">
                <a:solidFill>
                  <a:srgbClr val="005DE4"/>
                </a:solidFill>
                <a:latin typeface="Sailec"/>
                <a:ea typeface="+mj-ea"/>
              </a:rPr>
              <a:t> </a:t>
            </a:r>
            <a:r>
              <a:rPr lang="en-US" sz="2000" b="1" dirty="0" err="1">
                <a:solidFill>
                  <a:srgbClr val="005DE4"/>
                </a:solidFill>
                <a:latin typeface="Sailec"/>
                <a:ea typeface="+mj-ea"/>
              </a:rPr>
              <a:t>focalizados</a:t>
            </a:r>
            <a:r>
              <a:rPr lang="en-US" sz="2000" b="1" dirty="0">
                <a:solidFill>
                  <a:srgbClr val="005DE4"/>
                </a:solidFill>
                <a:latin typeface="Sailec"/>
                <a:ea typeface="+mj-ea"/>
              </a:rPr>
              <a:t> </a:t>
            </a:r>
            <a:r>
              <a:rPr lang="en-US" sz="2000" b="1" dirty="0" err="1">
                <a:solidFill>
                  <a:srgbClr val="005DE4"/>
                </a:solidFill>
                <a:latin typeface="Sailec"/>
                <a:ea typeface="+mj-ea"/>
              </a:rPr>
              <a:t>en</a:t>
            </a:r>
            <a:r>
              <a:rPr lang="en-US" sz="2000" b="1" dirty="0">
                <a:solidFill>
                  <a:srgbClr val="005DE4"/>
                </a:solidFill>
                <a:latin typeface="Sailec"/>
                <a:ea typeface="+mj-ea"/>
              </a:rPr>
              <a:t> </a:t>
            </a:r>
            <a:r>
              <a:rPr lang="en-US" sz="2000" b="1" dirty="0" err="1">
                <a:solidFill>
                  <a:srgbClr val="005DE4"/>
                </a:solidFill>
                <a:latin typeface="Sailec"/>
                <a:ea typeface="+mj-ea"/>
              </a:rPr>
              <a:t>cada</a:t>
            </a:r>
            <a:r>
              <a:rPr lang="en-US" sz="2000" b="1" dirty="0">
                <a:solidFill>
                  <a:srgbClr val="005DE4"/>
                </a:solidFill>
                <a:latin typeface="Sailec"/>
                <a:ea typeface="+mj-ea"/>
              </a:rPr>
              <a:t> </a:t>
            </a:r>
            <a:r>
              <a:rPr lang="en-US" sz="2000" b="1" dirty="0" err="1">
                <a:solidFill>
                  <a:srgbClr val="005DE4"/>
                </a:solidFill>
                <a:latin typeface="Sailec"/>
                <a:ea typeface="+mj-ea"/>
              </a:rPr>
              <a:t>curso</a:t>
            </a:r>
            <a:r>
              <a:rPr lang="en-US" sz="2000" b="1" dirty="0">
                <a:solidFill>
                  <a:srgbClr val="005DE4"/>
                </a:solidFill>
                <a:latin typeface="Sailec"/>
                <a:ea typeface="+mj-ea"/>
              </a:rPr>
              <a:t>.</a:t>
            </a:r>
          </a:p>
          <a:p>
            <a:pPr lvl="1">
              <a:lnSpc>
                <a:spcPct val="100000"/>
              </a:lnSpc>
              <a:buClr>
                <a:srgbClr val="E83842"/>
              </a:buClr>
              <a:buFont typeface="Arial"/>
              <a:buChar char="•"/>
            </a:pPr>
            <a:r>
              <a:rPr lang="en-US" sz="2000" b="1" dirty="0" err="1">
                <a:solidFill>
                  <a:srgbClr val="005DE4"/>
                </a:solidFill>
                <a:latin typeface="Sailec"/>
                <a:ea typeface="+mj-ea"/>
              </a:rPr>
              <a:t>Programas</a:t>
            </a:r>
            <a:r>
              <a:rPr lang="en-US" sz="2000" b="1" dirty="0">
                <a:solidFill>
                  <a:srgbClr val="005DE4"/>
                </a:solidFill>
                <a:latin typeface="Sailec"/>
                <a:ea typeface="+mj-ea"/>
              </a:rPr>
              <a:t> </a:t>
            </a:r>
            <a:r>
              <a:rPr lang="en-US" sz="2000" b="1" dirty="0" err="1">
                <a:solidFill>
                  <a:srgbClr val="005DE4"/>
                </a:solidFill>
                <a:latin typeface="Sailec"/>
                <a:ea typeface="+mj-ea"/>
              </a:rPr>
              <a:t>especiales</a:t>
            </a:r>
            <a:r>
              <a:rPr lang="en-US" sz="2000" b="1" dirty="0">
                <a:solidFill>
                  <a:srgbClr val="005DE4"/>
                </a:solidFill>
                <a:latin typeface="Sailec"/>
                <a:ea typeface="+mj-ea"/>
              </a:rPr>
              <a:t> para </a:t>
            </a:r>
            <a:r>
              <a:rPr lang="en-US" sz="2000" b="1" dirty="0" err="1">
                <a:solidFill>
                  <a:srgbClr val="005DE4"/>
                </a:solidFill>
                <a:latin typeface="Sailec"/>
                <a:ea typeface="+mj-ea"/>
              </a:rPr>
              <a:t>promover</a:t>
            </a:r>
            <a:r>
              <a:rPr lang="en-US" sz="2000" b="1" dirty="0">
                <a:solidFill>
                  <a:srgbClr val="005DE4"/>
                </a:solidFill>
                <a:latin typeface="Sailec"/>
                <a:ea typeface="+mj-ea"/>
              </a:rPr>
              <a:t> la </a:t>
            </a:r>
            <a:r>
              <a:rPr lang="en-US" sz="2000" b="1" dirty="0" err="1">
                <a:solidFill>
                  <a:srgbClr val="005DE4"/>
                </a:solidFill>
                <a:latin typeface="Sailec"/>
                <a:ea typeface="+mj-ea"/>
              </a:rPr>
              <a:t>lectura</a:t>
            </a:r>
            <a:r>
              <a:rPr lang="en-US" sz="2000" b="1" dirty="0">
                <a:solidFill>
                  <a:srgbClr val="005DE4"/>
                </a:solidFill>
                <a:latin typeface="Sailec"/>
                <a:ea typeface="+mj-ea"/>
              </a:rPr>
              <a:t>.</a:t>
            </a:r>
          </a:p>
          <a:p>
            <a:pPr lvl="1">
              <a:lnSpc>
                <a:spcPct val="100000"/>
              </a:lnSpc>
              <a:buClr>
                <a:srgbClr val="E83842"/>
              </a:buClr>
              <a:buFont typeface="Arial"/>
              <a:buChar char="•"/>
            </a:pPr>
            <a:r>
              <a:rPr lang="en-US" sz="2000" b="1" dirty="0">
                <a:solidFill>
                  <a:srgbClr val="005DE4"/>
                </a:solidFill>
                <a:latin typeface="Sailec"/>
                <a:ea typeface="+mj-ea"/>
              </a:rPr>
              <a:t>La </a:t>
            </a:r>
            <a:r>
              <a:rPr lang="en-US" sz="2000" b="1" dirty="0" err="1">
                <a:solidFill>
                  <a:srgbClr val="005DE4"/>
                </a:solidFill>
                <a:latin typeface="Sailec"/>
                <a:ea typeface="+mj-ea"/>
              </a:rPr>
              <a:t>relación</a:t>
            </a:r>
            <a:r>
              <a:rPr lang="en-US" sz="2000" b="1" dirty="0">
                <a:solidFill>
                  <a:srgbClr val="005DE4"/>
                </a:solidFill>
                <a:latin typeface="Sailec"/>
                <a:ea typeface="+mj-ea"/>
              </a:rPr>
              <a:t> entre </a:t>
            </a:r>
            <a:r>
              <a:rPr lang="en-US" sz="2000" b="1" dirty="0" err="1">
                <a:solidFill>
                  <a:srgbClr val="005DE4"/>
                </a:solidFill>
                <a:latin typeface="Sailec"/>
                <a:ea typeface="+mj-ea"/>
              </a:rPr>
              <a:t>docentes</a:t>
            </a:r>
            <a:r>
              <a:rPr lang="en-US" sz="2000" b="1" dirty="0">
                <a:solidFill>
                  <a:srgbClr val="005DE4"/>
                </a:solidFill>
                <a:latin typeface="Sailec"/>
                <a:ea typeface="+mj-ea"/>
              </a:rPr>
              <a:t> y </a:t>
            </a:r>
            <a:r>
              <a:rPr lang="en-US" sz="2000" b="1" dirty="0" err="1">
                <a:solidFill>
                  <a:srgbClr val="005DE4"/>
                </a:solidFill>
                <a:latin typeface="Sailec"/>
                <a:ea typeface="+mj-ea"/>
              </a:rPr>
              <a:t>estudiantes</a:t>
            </a:r>
            <a:r>
              <a:rPr lang="en-US" sz="2000" b="1" dirty="0">
                <a:solidFill>
                  <a:srgbClr val="005DE4"/>
                </a:solidFill>
                <a:latin typeface="Sailec"/>
                <a:ea typeface="+mj-ea"/>
              </a:rPr>
              <a:t>.</a:t>
            </a:r>
          </a:p>
        </p:txBody>
      </p:sp>
      <p:pic>
        <p:nvPicPr>
          <p:cNvPr id="11" name="Picture 10"/>
          <p:cNvPicPr>
            <a:picLocks noChangeAspect="1"/>
          </p:cNvPicPr>
          <p:nvPr/>
        </p:nvPicPr>
        <p:blipFill>
          <a:blip r:embed="rId2"/>
          <a:stretch>
            <a:fillRect/>
          </a:stretch>
        </p:blipFill>
        <p:spPr>
          <a:xfrm>
            <a:off x="8572501" y="2184506"/>
            <a:ext cx="3009900" cy="2590694"/>
          </a:xfrm>
          <a:prstGeom prst="rect">
            <a:avLst/>
          </a:prstGeom>
        </p:spPr>
      </p:pic>
      <p:sp>
        <p:nvSpPr>
          <p:cNvPr id="12" name="Título 1">
            <a:extLst>
              <a:ext uri="{FF2B5EF4-FFF2-40B4-BE49-F238E27FC236}">
                <a16:creationId xmlns:a16="http://schemas.microsoft.com/office/drawing/2014/main" id="{4A9E6BF2-3B71-4C91-9A06-778FF23D02A3}"/>
              </a:ext>
            </a:extLst>
          </p:cNvPr>
          <p:cNvSpPr txBox="1">
            <a:spLocks/>
          </p:cNvSpPr>
          <p:nvPr/>
        </p:nvSpPr>
        <p:spPr>
          <a:xfrm>
            <a:off x="2637775" y="5219700"/>
            <a:ext cx="6357651" cy="113030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gn="ctr">
              <a:lnSpc>
                <a:spcPct val="100000"/>
              </a:lnSpc>
            </a:pPr>
            <a:r>
              <a:rPr lang="es-CL" sz="2000" spc="0" dirty="0">
                <a:solidFill>
                  <a:srgbClr val="E83842"/>
                </a:solidFill>
              </a:rPr>
              <a:t>Las escuelas pueden jugar un rol compensatorio en los estudiantes de hogares más vulnerables</a:t>
            </a:r>
          </a:p>
        </p:txBody>
      </p:sp>
      <p:sp>
        <p:nvSpPr>
          <p:cNvPr id="14" name="Rectangle 13"/>
          <p:cNvSpPr/>
          <p:nvPr/>
        </p:nvSpPr>
        <p:spPr>
          <a:xfrm>
            <a:off x="558800" y="2184506"/>
            <a:ext cx="3454400" cy="533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28121" y="2283681"/>
            <a:ext cx="3119979" cy="400110"/>
          </a:xfrm>
          <a:prstGeom prst="rect">
            <a:avLst/>
          </a:prstGeom>
        </p:spPr>
        <p:txBody>
          <a:bodyPr wrap="square">
            <a:spAutoFit/>
          </a:bodyPr>
          <a:lstStyle/>
          <a:p>
            <a:pPr algn="ctr"/>
            <a:r>
              <a:rPr lang="es-ES_tradnl" sz="2000" b="1" spc="100" dirty="0">
                <a:solidFill>
                  <a:srgbClr val="005DE4"/>
                </a:solidFill>
                <a:latin typeface="Sailec"/>
                <a:cs typeface="Sailec"/>
              </a:rPr>
              <a:t>LA ESCUELA</a:t>
            </a:r>
            <a:endParaRPr lang="en-US" sz="2000" b="1" spc="100" dirty="0">
              <a:solidFill>
                <a:srgbClr val="005DE4"/>
              </a:solidFill>
              <a:latin typeface="Sailec"/>
              <a:cs typeface="Sailec"/>
            </a:endParaRPr>
          </a:p>
        </p:txBody>
      </p:sp>
    </p:spTree>
    <p:extLst>
      <p:ext uri="{BB962C8B-B14F-4D97-AF65-F5344CB8AC3E}">
        <p14:creationId xmlns:p14="http://schemas.microsoft.com/office/powerpoint/2010/main" val="4075245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_MG_8782.JPG"/>
          <p:cNvPicPr>
            <a:picLocks noChangeAspect="1"/>
          </p:cNvPicPr>
          <p:nvPr/>
        </p:nvPicPr>
        <p:blipFill rotWithShape="1">
          <a:blip r:embed="rId2" cstate="print">
            <a:extLst>
              <a:ext uri="{28A0092B-C50C-407E-A947-70E740481C1C}">
                <a14:useLocalDpi xmlns:a14="http://schemas.microsoft.com/office/drawing/2010/main" val="0"/>
              </a:ext>
            </a:extLst>
          </a:blip>
          <a:srcRect l="10494" r="23827"/>
          <a:stretch/>
        </p:blipFill>
        <p:spPr>
          <a:xfrm>
            <a:off x="5435601" y="0"/>
            <a:ext cx="6756400" cy="6858000"/>
          </a:xfrm>
          <a:prstGeom prst="rect">
            <a:avLst/>
          </a:prstGeom>
        </p:spPr>
      </p:pic>
      <p:sp>
        <p:nvSpPr>
          <p:cNvPr id="5" name="Título 1">
            <a:extLst>
              <a:ext uri="{FF2B5EF4-FFF2-40B4-BE49-F238E27FC236}">
                <a16:creationId xmlns:a16="http://schemas.microsoft.com/office/drawing/2014/main" id="{7C855958-C708-4CEE-9545-4C91B362B979}"/>
              </a:ext>
            </a:extLst>
          </p:cNvPr>
          <p:cNvSpPr txBox="1">
            <a:spLocks/>
          </p:cNvSpPr>
          <p:nvPr/>
        </p:nvSpPr>
        <p:spPr>
          <a:xfrm>
            <a:off x="501137" y="992317"/>
            <a:ext cx="7569198" cy="405130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kern="1200" spc="-120" baseline="0">
                <a:solidFill>
                  <a:schemeClr val="tx1"/>
                </a:solidFill>
                <a:latin typeface="+mj-lt"/>
                <a:ea typeface="+mj-ea"/>
                <a:cs typeface="+mj-cs"/>
              </a:defRPr>
            </a:lvl1pPr>
          </a:lstStyle>
          <a:p>
            <a:pPr>
              <a:lnSpc>
                <a:spcPct val="100000"/>
              </a:lnSpc>
            </a:pPr>
            <a:r>
              <a:rPr lang="es-ES" sz="5000" b="1" dirty="0">
                <a:solidFill>
                  <a:srgbClr val="005DE4"/>
                </a:solidFill>
                <a:latin typeface="Sailec"/>
                <a:cs typeface="Sailec"/>
              </a:rPr>
              <a:t>Elementos </a:t>
            </a:r>
          </a:p>
          <a:p>
            <a:pPr>
              <a:lnSpc>
                <a:spcPct val="100000"/>
              </a:lnSpc>
            </a:pPr>
            <a:r>
              <a:rPr lang="es-ES" sz="5000" b="1" dirty="0">
                <a:solidFill>
                  <a:srgbClr val="005DE4"/>
                </a:solidFill>
                <a:latin typeface="Sailec"/>
                <a:cs typeface="Sailec"/>
              </a:rPr>
              <a:t>que se asocian </a:t>
            </a:r>
          </a:p>
          <a:p>
            <a:pPr>
              <a:lnSpc>
                <a:spcPct val="100000"/>
              </a:lnSpc>
            </a:pPr>
            <a:r>
              <a:rPr lang="es-ES" sz="5000" b="1" dirty="0">
                <a:solidFill>
                  <a:srgbClr val="005DE4"/>
                </a:solidFill>
                <a:latin typeface="Sailec"/>
                <a:cs typeface="Sailec"/>
              </a:rPr>
              <a:t>al aprendizaje </a:t>
            </a:r>
          </a:p>
          <a:p>
            <a:pPr>
              <a:lnSpc>
                <a:spcPct val="100000"/>
              </a:lnSpc>
            </a:pPr>
            <a:r>
              <a:rPr lang="es-ES" sz="5000" b="1" dirty="0">
                <a:solidFill>
                  <a:srgbClr val="005DE4"/>
                </a:solidFill>
                <a:latin typeface="Sailec"/>
                <a:cs typeface="Sailec"/>
              </a:rPr>
              <a:t>de la lectura </a:t>
            </a:r>
            <a:endParaRPr lang="es-CL" sz="5000" dirty="0">
              <a:solidFill>
                <a:srgbClr val="005DE4"/>
              </a:solidFill>
            </a:endParaRPr>
          </a:p>
        </p:txBody>
      </p:sp>
      <p:pic>
        <p:nvPicPr>
          <p:cNvPr id="7" name="Picture 6"/>
          <p:cNvPicPr>
            <a:picLocks noChangeAspect="1"/>
          </p:cNvPicPr>
          <p:nvPr/>
        </p:nvPicPr>
        <p:blipFill>
          <a:blip r:embed="rId3"/>
          <a:stretch>
            <a:fillRect/>
          </a:stretch>
        </p:blipFill>
        <p:spPr>
          <a:xfrm>
            <a:off x="10274300" y="393700"/>
            <a:ext cx="2032000" cy="825178"/>
          </a:xfrm>
          <a:prstGeom prst="rect">
            <a:avLst/>
          </a:prstGeom>
        </p:spPr>
      </p:pic>
    </p:spTree>
    <p:extLst>
      <p:ext uri="{BB962C8B-B14F-4D97-AF65-F5344CB8AC3E}">
        <p14:creationId xmlns:p14="http://schemas.microsoft.com/office/powerpoint/2010/main" val="2450046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91826-37B1-4C2A-948D-3007080D53F5}"/>
              </a:ext>
            </a:extLst>
          </p:cNvPr>
          <p:cNvSpPr>
            <a:spLocks noGrp="1"/>
          </p:cNvSpPr>
          <p:nvPr>
            <p:ph type="title"/>
          </p:nvPr>
        </p:nvSpPr>
        <p:spPr>
          <a:xfrm>
            <a:off x="419101" y="207434"/>
            <a:ext cx="7642791" cy="1456267"/>
          </a:xfrm>
        </p:spPr>
        <p:txBody>
          <a:bodyPr>
            <a:normAutofit/>
          </a:bodyPr>
          <a:lstStyle/>
          <a:p>
            <a:r>
              <a:rPr lang="es-CL" sz="3200" b="1" spc="-120" dirty="0">
                <a:solidFill>
                  <a:srgbClr val="E83842"/>
                </a:solidFill>
                <a:latin typeface="Sailec"/>
              </a:rPr>
              <a:t>1. </a:t>
            </a:r>
            <a:r>
              <a:rPr lang="es-CL" sz="3200" b="1" dirty="0">
                <a:solidFill>
                  <a:srgbClr val="005DE4"/>
                </a:solidFill>
                <a:latin typeface="Sailec"/>
              </a:rPr>
              <a:t>Educación parvularia</a:t>
            </a:r>
          </a:p>
        </p:txBody>
      </p:sp>
      <p:sp>
        <p:nvSpPr>
          <p:cNvPr id="6"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8" name="Marcador de contenido 2">
            <a:extLst>
              <a:ext uri="{FF2B5EF4-FFF2-40B4-BE49-F238E27FC236}">
                <a16:creationId xmlns:a16="http://schemas.microsoft.com/office/drawing/2014/main" id="{9C089817-27DE-47F7-A5E3-C6CCED75CD36}"/>
              </a:ext>
            </a:extLst>
          </p:cNvPr>
          <p:cNvSpPr txBox="1">
            <a:spLocks/>
          </p:cNvSpPr>
          <p:nvPr/>
        </p:nvSpPr>
        <p:spPr>
          <a:xfrm>
            <a:off x="419101" y="1308100"/>
            <a:ext cx="7442199" cy="4749800"/>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b="1" kern="1200">
                <a:solidFill>
                  <a:schemeClr val="accent1"/>
                </a:solidFill>
                <a:latin typeface="Sailec"/>
                <a:ea typeface="+mn-ea"/>
                <a:cs typeface="Sailec"/>
              </a:defRPr>
            </a:lvl1pPr>
            <a:lvl2pPr marL="347472" indent="-342900" algn="l" defTabSz="914400" rtl="0" eaLnBrk="1" latinLnBrk="0" hangingPunct="1">
              <a:lnSpc>
                <a:spcPct val="85000"/>
              </a:lnSpc>
              <a:spcBef>
                <a:spcPts val="600"/>
              </a:spcBef>
              <a:buFont typeface="Arial" pitchFamily="34" charset="0"/>
              <a:buChar char=" "/>
              <a:defRPr sz="2400" b="1" kern="1200">
                <a:solidFill>
                  <a:schemeClr val="tx1">
                    <a:lumMod val="75000"/>
                    <a:lumOff val="25000"/>
                  </a:schemeClr>
                </a:solidFill>
                <a:latin typeface="Sailec"/>
                <a:ea typeface="+mn-ea"/>
                <a:cs typeface="Sailec"/>
              </a:defRPr>
            </a:lvl2pPr>
            <a:lvl3pPr marL="548640" indent="-548640" algn="l" defTabSz="914400" rtl="0" eaLnBrk="1" latinLnBrk="0" hangingPunct="1">
              <a:lnSpc>
                <a:spcPct val="85000"/>
              </a:lnSpc>
              <a:spcBef>
                <a:spcPts val="600"/>
              </a:spcBef>
              <a:buFont typeface="Arial" pitchFamily="34" charset="0"/>
              <a:buChar char=" "/>
              <a:defRPr sz="2000" b="1" i="1" kern="1200">
                <a:solidFill>
                  <a:schemeClr val="tx1">
                    <a:lumMod val="65000"/>
                    <a:lumOff val="35000"/>
                  </a:schemeClr>
                </a:solidFill>
                <a:latin typeface="Sailec"/>
                <a:ea typeface="+mn-ea"/>
                <a:cs typeface="Sailec"/>
              </a:defRPr>
            </a:lvl3pPr>
            <a:lvl4pPr marL="822960" indent="-82296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4pPr>
            <a:lvl5pPr marL="1097280" indent="-109728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pPr marL="0" indent="0">
              <a:lnSpc>
                <a:spcPct val="120000"/>
              </a:lnSpc>
              <a:buFont typeface="Arial" pitchFamily="34" charset="0"/>
              <a:buNone/>
            </a:pPr>
            <a:endParaRPr lang="es-ES_tradnl" dirty="0">
              <a:solidFill>
                <a:srgbClr val="005DE4"/>
              </a:solidFill>
            </a:endParaRPr>
          </a:p>
          <a:p>
            <a:pPr lvl="1">
              <a:lnSpc>
                <a:spcPct val="120000"/>
              </a:lnSpc>
              <a:buClr>
                <a:srgbClr val="E83842"/>
              </a:buClr>
              <a:buFont typeface="Arial"/>
              <a:buChar char="•"/>
            </a:pPr>
            <a:r>
              <a:rPr lang="es-ES_tradnl" sz="2200" dirty="0">
                <a:solidFill>
                  <a:srgbClr val="005DE4"/>
                </a:solidFill>
              </a:rPr>
              <a:t>La evidencia sugiere que asistir a educación </a:t>
            </a:r>
            <a:r>
              <a:rPr lang="es-ES_tradnl" sz="2200" dirty="0" err="1">
                <a:solidFill>
                  <a:srgbClr val="005DE4"/>
                </a:solidFill>
              </a:rPr>
              <a:t>parvularia</a:t>
            </a:r>
            <a:r>
              <a:rPr lang="es-ES_tradnl" sz="2200" dirty="0">
                <a:solidFill>
                  <a:srgbClr val="005DE4"/>
                </a:solidFill>
              </a:rPr>
              <a:t> a los 3 y 4 años, en todos los niveles socioeconómicos, promueve mejores resultados académicos y cognitivos de los estudiantes.</a:t>
            </a:r>
          </a:p>
          <a:p>
            <a:pPr lvl="1">
              <a:lnSpc>
                <a:spcPct val="120000"/>
              </a:lnSpc>
              <a:buClr>
                <a:srgbClr val="E83842"/>
              </a:buClr>
              <a:buFont typeface="Arial"/>
              <a:buChar char="•"/>
            </a:pPr>
            <a:r>
              <a:rPr lang="es-ES_tradnl" sz="2200" dirty="0">
                <a:solidFill>
                  <a:srgbClr val="005DE4"/>
                </a:solidFill>
              </a:rPr>
              <a:t>Estudios han demostrado que la relación entre el profesor y el estudiante en los primeros años de vida genera efectos en los resultados de los estudiantes hasta 8 años después. </a:t>
            </a:r>
            <a:endParaRPr lang="es-CL" sz="2200" dirty="0">
              <a:solidFill>
                <a:srgbClr val="005DE4"/>
              </a:solidFill>
            </a:endParaRPr>
          </a:p>
        </p:txBody>
      </p:sp>
      <p:sp>
        <p:nvSpPr>
          <p:cNvPr id="9" name="Rectángulo 7">
            <a:extLst>
              <a:ext uri="{FF2B5EF4-FFF2-40B4-BE49-F238E27FC236}">
                <a16:creationId xmlns:a16="http://schemas.microsoft.com/office/drawing/2014/main" id="{1025E37C-600A-4C69-B536-1D5E89813585}"/>
              </a:ext>
            </a:extLst>
          </p:cNvPr>
          <p:cNvSpPr/>
          <p:nvPr/>
        </p:nvSpPr>
        <p:spPr>
          <a:xfrm>
            <a:off x="8559801" y="2310022"/>
            <a:ext cx="3037113" cy="1029513"/>
          </a:xfrm>
          <a:prstGeom prst="rect">
            <a:avLst/>
          </a:prstGeom>
        </p:spPr>
        <p:txBody>
          <a:bodyPr wrap="square">
            <a:spAutoFit/>
          </a:bodyPr>
          <a:lstStyle/>
          <a:p>
            <a:pPr lvl="1" algn="just">
              <a:lnSpc>
                <a:spcPct val="107000"/>
              </a:lnSpc>
              <a:spcAft>
                <a:spcPts val="800"/>
              </a:spcAft>
            </a:pPr>
            <a:r>
              <a:rPr lang="es-ES" sz="6000" b="1" dirty="0">
                <a:solidFill>
                  <a:srgbClr val="E83842"/>
                </a:solidFill>
                <a:latin typeface="Sailec"/>
                <a:ea typeface="Calibri" panose="020F0502020204030204" pitchFamily="34" charset="0"/>
                <a:cs typeface="Sailec"/>
              </a:rPr>
              <a:t>251</a:t>
            </a:r>
          </a:p>
        </p:txBody>
      </p:sp>
      <p:sp>
        <p:nvSpPr>
          <p:cNvPr id="10" name="Rectangle 9"/>
          <p:cNvSpPr/>
          <p:nvPr/>
        </p:nvSpPr>
        <p:spPr>
          <a:xfrm>
            <a:off x="8026400" y="1778000"/>
            <a:ext cx="3454400" cy="533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026400" y="3937000"/>
            <a:ext cx="3454400" cy="533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195721" y="1872734"/>
            <a:ext cx="3119979" cy="369332"/>
          </a:xfrm>
          <a:prstGeom prst="rect">
            <a:avLst/>
          </a:prstGeom>
        </p:spPr>
        <p:txBody>
          <a:bodyPr wrap="square">
            <a:spAutoFit/>
          </a:bodyPr>
          <a:lstStyle/>
          <a:p>
            <a:pPr algn="ctr"/>
            <a:r>
              <a:rPr lang="es-ES_tradnl" b="1" spc="100" dirty="0">
                <a:solidFill>
                  <a:srgbClr val="005DE4"/>
                </a:solidFill>
                <a:latin typeface="Sailec"/>
                <a:cs typeface="Sailec"/>
              </a:rPr>
              <a:t>ASISTE A KÍNDER</a:t>
            </a:r>
            <a:endParaRPr lang="en-US" b="1" spc="100" dirty="0">
              <a:solidFill>
                <a:srgbClr val="005DE4"/>
              </a:solidFill>
              <a:latin typeface="Sailec"/>
              <a:cs typeface="Sailec"/>
            </a:endParaRPr>
          </a:p>
        </p:txBody>
      </p:sp>
      <p:sp>
        <p:nvSpPr>
          <p:cNvPr id="13" name="Rectangle 12"/>
          <p:cNvSpPr/>
          <p:nvPr/>
        </p:nvSpPr>
        <p:spPr>
          <a:xfrm>
            <a:off x="8195721" y="4057134"/>
            <a:ext cx="3119979" cy="369332"/>
          </a:xfrm>
          <a:prstGeom prst="rect">
            <a:avLst/>
          </a:prstGeom>
        </p:spPr>
        <p:txBody>
          <a:bodyPr wrap="square">
            <a:spAutoFit/>
          </a:bodyPr>
          <a:lstStyle/>
          <a:p>
            <a:pPr algn="ctr"/>
            <a:r>
              <a:rPr lang="es-ES_tradnl" b="1" spc="100" dirty="0">
                <a:solidFill>
                  <a:srgbClr val="005DE4"/>
                </a:solidFill>
                <a:latin typeface="Sailec"/>
                <a:cs typeface="Sailec"/>
              </a:rPr>
              <a:t>NO ASISTE A KÍNDER</a:t>
            </a:r>
            <a:endParaRPr lang="en-US" b="1" spc="100" dirty="0">
              <a:solidFill>
                <a:srgbClr val="005DE4"/>
              </a:solidFill>
              <a:latin typeface="Sailec"/>
              <a:cs typeface="Sailec"/>
            </a:endParaRPr>
          </a:p>
        </p:txBody>
      </p:sp>
      <p:sp>
        <p:nvSpPr>
          <p:cNvPr id="16" name="Rectángulo 7">
            <a:extLst>
              <a:ext uri="{FF2B5EF4-FFF2-40B4-BE49-F238E27FC236}">
                <a16:creationId xmlns:a16="http://schemas.microsoft.com/office/drawing/2014/main" id="{7C5EC426-FF74-6C4C-A655-2A257ED65E23}"/>
              </a:ext>
            </a:extLst>
          </p:cNvPr>
          <p:cNvSpPr/>
          <p:nvPr/>
        </p:nvSpPr>
        <p:spPr>
          <a:xfrm>
            <a:off x="8443687" y="4478928"/>
            <a:ext cx="3037113" cy="1029513"/>
          </a:xfrm>
          <a:prstGeom prst="rect">
            <a:avLst/>
          </a:prstGeom>
        </p:spPr>
        <p:txBody>
          <a:bodyPr wrap="square">
            <a:spAutoFit/>
          </a:bodyPr>
          <a:lstStyle/>
          <a:p>
            <a:pPr lvl="1" algn="just">
              <a:lnSpc>
                <a:spcPct val="107000"/>
              </a:lnSpc>
              <a:spcAft>
                <a:spcPts val="800"/>
              </a:spcAft>
            </a:pPr>
            <a:r>
              <a:rPr lang="es-ES" sz="2800" b="1" dirty="0">
                <a:solidFill>
                  <a:srgbClr val="E83842"/>
                </a:solidFill>
                <a:latin typeface="Sailec"/>
                <a:ea typeface="Calibri" panose="020F0502020204030204" pitchFamily="34" charset="0"/>
                <a:cs typeface="Sailec"/>
              </a:rPr>
              <a:t> </a:t>
            </a:r>
            <a:r>
              <a:rPr lang="es-ES" sz="6000" b="1" dirty="0">
                <a:solidFill>
                  <a:srgbClr val="E83842"/>
                </a:solidFill>
                <a:latin typeface="Sailec"/>
                <a:ea typeface="Calibri" panose="020F0502020204030204" pitchFamily="34" charset="0"/>
                <a:cs typeface="Sailec"/>
              </a:rPr>
              <a:t>233</a:t>
            </a:r>
            <a:endParaRPr lang="es-ES" sz="9600" b="1" dirty="0">
              <a:solidFill>
                <a:srgbClr val="E83842"/>
              </a:solidFill>
              <a:latin typeface="Sailec"/>
              <a:ea typeface="Calibri" panose="020F0502020204030204" pitchFamily="34" charset="0"/>
              <a:cs typeface="Sailec"/>
            </a:endParaRPr>
          </a:p>
        </p:txBody>
      </p:sp>
      <p:sp>
        <p:nvSpPr>
          <p:cNvPr id="18" name="Rectángulo 7">
            <a:extLst>
              <a:ext uri="{FF2B5EF4-FFF2-40B4-BE49-F238E27FC236}">
                <a16:creationId xmlns:a16="http://schemas.microsoft.com/office/drawing/2014/main" id="{61DE6378-8D80-3D42-A71E-EF0AE5889E8F}"/>
              </a:ext>
            </a:extLst>
          </p:cNvPr>
          <p:cNvSpPr/>
          <p:nvPr/>
        </p:nvSpPr>
        <p:spPr>
          <a:xfrm>
            <a:off x="8559800" y="3119879"/>
            <a:ext cx="3037113" cy="529697"/>
          </a:xfrm>
          <a:prstGeom prst="rect">
            <a:avLst/>
          </a:prstGeom>
        </p:spPr>
        <p:txBody>
          <a:bodyPr wrap="square">
            <a:spAutoFit/>
          </a:bodyPr>
          <a:lstStyle/>
          <a:p>
            <a:pPr lvl="1" algn="just">
              <a:lnSpc>
                <a:spcPct val="107000"/>
              </a:lnSpc>
              <a:spcAft>
                <a:spcPts val="800"/>
              </a:spcAft>
            </a:pPr>
            <a:r>
              <a:rPr lang="es-ES" sz="2800" b="1" dirty="0">
                <a:solidFill>
                  <a:srgbClr val="E83842"/>
                </a:solidFill>
                <a:latin typeface="Sailec"/>
                <a:ea typeface="Calibri" panose="020F0502020204030204" pitchFamily="34" charset="0"/>
                <a:cs typeface="Sailec"/>
              </a:rPr>
              <a:t>puntos</a:t>
            </a:r>
          </a:p>
        </p:txBody>
      </p:sp>
      <p:sp>
        <p:nvSpPr>
          <p:cNvPr id="19" name="Rectángulo 7">
            <a:extLst>
              <a:ext uri="{FF2B5EF4-FFF2-40B4-BE49-F238E27FC236}">
                <a16:creationId xmlns:a16="http://schemas.microsoft.com/office/drawing/2014/main" id="{206A8E84-8C0D-334B-82DD-AAA5CA909164}"/>
              </a:ext>
            </a:extLst>
          </p:cNvPr>
          <p:cNvSpPr/>
          <p:nvPr/>
        </p:nvSpPr>
        <p:spPr>
          <a:xfrm>
            <a:off x="8548077" y="5252120"/>
            <a:ext cx="3037113" cy="529697"/>
          </a:xfrm>
          <a:prstGeom prst="rect">
            <a:avLst/>
          </a:prstGeom>
        </p:spPr>
        <p:txBody>
          <a:bodyPr wrap="square">
            <a:spAutoFit/>
          </a:bodyPr>
          <a:lstStyle/>
          <a:p>
            <a:pPr lvl="1" algn="just">
              <a:lnSpc>
                <a:spcPct val="107000"/>
              </a:lnSpc>
              <a:spcAft>
                <a:spcPts val="800"/>
              </a:spcAft>
            </a:pPr>
            <a:r>
              <a:rPr lang="es-ES" sz="2800" b="1" dirty="0">
                <a:solidFill>
                  <a:srgbClr val="E83842"/>
                </a:solidFill>
                <a:latin typeface="Sailec"/>
                <a:ea typeface="Calibri" panose="020F0502020204030204" pitchFamily="34" charset="0"/>
                <a:cs typeface="Sailec"/>
              </a:rPr>
              <a:t>puntos</a:t>
            </a:r>
          </a:p>
        </p:txBody>
      </p:sp>
    </p:spTree>
    <p:extLst>
      <p:ext uri="{BB962C8B-B14F-4D97-AF65-F5344CB8AC3E}">
        <p14:creationId xmlns:p14="http://schemas.microsoft.com/office/powerpoint/2010/main" val="3784144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924059-6331-47D9-9B2F-AA96E9EB84BF}"/>
              </a:ext>
            </a:extLst>
          </p:cNvPr>
          <p:cNvPicPr>
            <a:picLocks noChangeAspect="1"/>
          </p:cNvPicPr>
          <p:nvPr/>
        </p:nvPicPr>
        <p:blipFill rotWithShape="1">
          <a:blip r:embed="rId2"/>
          <a:srcRect l="4909" t="54453" r="49497" b="3916"/>
          <a:stretch/>
        </p:blipFill>
        <p:spPr>
          <a:xfrm>
            <a:off x="1282700" y="4178301"/>
            <a:ext cx="4864101" cy="2050473"/>
          </a:xfrm>
          <a:prstGeom prst="rect">
            <a:avLst/>
          </a:prstGeom>
        </p:spPr>
      </p:pic>
      <p:sp>
        <p:nvSpPr>
          <p:cNvPr id="6" name="Título 1">
            <a:extLst>
              <a:ext uri="{FF2B5EF4-FFF2-40B4-BE49-F238E27FC236}">
                <a16:creationId xmlns:a16="http://schemas.microsoft.com/office/drawing/2014/main" id="{E8491826-37B1-4C2A-948D-3007080D53F5}"/>
              </a:ext>
            </a:extLst>
          </p:cNvPr>
          <p:cNvSpPr txBox="1">
            <a:spLocks/>
          </p:cNvSpPr>
          <p:nvPr/>
        </p:nvSpPr>
        <p:spPr>
          <a:xfrm>
            <a:off x="579967" y="55034"/>
            <a:ext cx="11844866" cy="14562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r>
              <a:rPr lang="es-CL" sz="3200" spc="0" dirty="0">
                <a:solidFill>
                  <a:srgbClr val="E83842"/>
                </a:solidFill>
              </a:rPr>
              <a:t>2. </a:t>
            </a:r>
            <a:r>
              <a:rPr lang="es-CL" sz="3200" spc="0" dirty="0">
                <a:solidFill>
                  <a:srgbClr val="005DE4"/>
                </a:solidFill>
              </a:rPr>
              <a:t>Habilidades narrativas orales </a:t>
            </a:r>
          </a:p>
        </p:txBody>
      </p:sp>
      <p:sp>
        <p:nvSpPr>
          <p:cNvPr id="7"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8" name="Rectangle 7"/>
          <p:cNvSpPr/>
          <p:nvPr/>
        </p:nvSpPr>
        <p:spPr>
          <a:xfrm>
            <a:off x="558149" y="1262440"/>
            <a:ext cx="9601200" cy="923330"/>
          </a:xfrm>
          <a:prstGeom prst="rect">
            <a:avLst/>
          </a:prstGeom>
        </p:spPr>
        <p:txBody>
          <a:bodyPr wrap="square">
            <a:spAutoFit/>
          </a:bodyPr>
          <a:lstStyle/>
          <a:p>
            <a:r>
              <a:rPr lang="en-US" b="1" dirty="0" err="1">
                <a:solidFill>
                  <a:srgbClr val="005DE4"/>
                </a:solidFill>
                <a:latin typeface="Sailec"/>
                <a:cs typeface="Sailec"/>
              </a:rPr>
              <a:t>Observamos</a:t>
            </a:r>
            <a:r>
              <a:rPr lang="en-US" b="1" dirty="0">
                <a:solidFill>
                  <a:srgbClr val="005DE4"/>
                </a:solidFill>
                <a:latin typeface="Sailec"/>
                <a:cs typeface="Sailec"/>
              </a:rPr>
              <a:t> 45 </a:t>
            </a:r>
            <a:r>
              <a:rPr lang="en-US" b="1" dirty="0" err="1">
                <a:solidFill>
                  <a:srgbClr val="005DE4"/>
                </a:solidFill>
                <a:latin typeface="Sailec"/>
                <a:cs typeface="Sailec"/>
              </a:rPr>
              <a:t>puntos</a:t>
            </a:r>
            <a:r>
              <a:rPr lang="en-US" b="1" dirty="0">
                <a:solidFill>
                  <a:srgbClr val="005DE4"/>
                </a:solidFill>
                <a:latin typeface="Sailec"/>
                <a:cs typeface="Sailec"/>
              </a:rPr>
              <a:t> de </a:t>
            </a:r>
            <a:r>
              <a:rPr lang="en-US" b="1" dirty="0" err="1">
                <a:solidFill>
                  <a:srgbClr val="005DE4"/>
                </a:solidFill>
                <a:latin typeface="Sailec"/>
                <a:cs typeface="Sailec"/>
              </a:rPr>
              <a:t>diferencia</a:t>
            </a:r>
            <a:r>
              <a:rPr lang="en-US" b="1" dirty="0">
                <a:solidFill>
                  <a:srgbClr val="005DE4"/>
                </a:solidFill>
                <a:latin typeface="Sailec"/>
                <a:cs typeface="Sailec"/>
              </a:rPr>
              <a:t> en la </a:t>
            </a:r>
            <a:r>
              <a:rPr lang="en-US" b="1" dirty="0" err="1">
                <a:solidFill>
                  <a:srgbClr val="005DE4"/>
                </a:solidFill>
                <a:latin typeface="Sailec"/>
                <a:cs typeface="Sailec"/>
              </a:rPr>
              <a:t>prueba</a:t>
            </a:r>
            <a:r>
              <a:rPr lang="en-US" b="1" dirty="0">
                <a:solidFill>
                  <a:srgbClr val="005DE4"/>
                </a:solidFill>
                <a:latin typeface="Sailec"/>
                <a:cs typeface="Sailec"/>
              </a:rPr>
              <a:t> de </a:t>
            </a:r>
            <a:r>
              <a:rPr lang="en-US" b="1" dirty="0" err="1">
                <a:solidFill>
                  <a:srgbClr val="005DE4"/>
                </a:solidFill>
                <a:latin typeface="Sailec"/>
                <a:cs typeface="Sailec"/>
              </a:rPr>
              <a:t>Lectura</a:t>
            </a:r>
            <a:r>
              <a:rPr lang="en-US" b="1" dirty="0">
                <a:solidFill>
                  <a:srgbClr val="005DE4"/>
                </a:solidFill>
                <a:latin typeface="Sailec"/>
                <a:cs typeface="Sailec"/>
              </a:rPr>
              <a:t> entre los </a:t>
            </a:r>
            <a:r>
              <a:rPr lang="en-US" b="1" dirty="0" err="1">
                <a:solidFill>
                  <a:srgbClr val="005DE4"/>
                </a:solidFill>
                <a:latin typeface="Sailec"/>
                <a:cs typeface="Sailec"/>
              </a:rPr>
              <a:t>estudiantes</a:t>
            </a:r>
            <a:r>
              <a:rPr lang="en-US" b="1" dirty="0">
                <a:solidFill>
                  <a:srgbClr val="005DE4"/>
                </a:solidFill>
                <a:latin typeface="Sailec"/>
                <a:cs typeface="Sailec"/>
              </a:rPr>
              <a:t> </a:t>
            </a:r>
            <a:r>
              <a:rPr lang="en-US" b="1" dirty="0" err="1">
                <a:solidFill>
                  <a:srgbClr val="005DE4"/>
                </a:solidFill>
                <a:latin typeface="Sailec"/>
                <a:cs typeface="Sailec"/>
              </a:rPr>
              <a:t>que</a:t>
            </a:r>
            <a:r>
              <a:rPr lang="en-US" b="1" dirty="0">
                <a:solidFill>
                  <a:srgbClr val="005DE4"/>
                </a:solidFill>
                <a:latin typeface="Sailec"/>
                <a:cs typeface="Sailec"/>
              </a:rPr>
              <a:t> no </a:t>
            </a:r>
            <a:r>
              <a:rPr lang="en-US" b="1" dirty="0" err="1">
                <a:solidFill>
                  <a:srgbClr val="005DE4"/>
                </a:solidFill>
                <a:latin typeface="Sailec"/>
                <a:cs typeface="Sailec"/>
              </a:rPr>
              <a:t>contaban</a:t>
            </a:r>
            <a:r>
              <a:rPr lang="en-US" b="1" dirty="0">
                <a:solidFill>
                  <a:srgbClr val="005DE4"/>
                </a:solidFill>
                <a:latin typeface="Sailec"/>
                <a:cs typeface="Sailec"/>
              </a:rPr>
              <a:t> </a:t>
            </a:r>
            <a:r>
              <a:rPr lang="en-US" b="1" dirty="0" err="1">
                <a:solidFill>
                  <a:srgbClr val="005DE4"/>
                </a:solidFill>
                <a:latin typeface="Sailec"/>
                <a:cs typeface="Sailec"/>
              </a:rPr>
              <a:t>historias</a:t>
            </a:r>
            <a:r>
              <a:rPr lang="en-US" b="1" dirty="0">
                <a:solidFill>
                  <a:srgbClr val="005DE4"/>
                </a:solidFill>
                <a:latin typeface="Sailec"/>
                <a:cs typeface="Sailec"/>
              </a:rPr>
              <a:t> y los </a:t>
            </a:r>
            <a:r>
              <a:rPr lang="en-US" b="1" dirty="0" err="1">
                <a:solidFill>
                  <a:srgbClr val="005DE4"/>
                </a:solidFill>
                <a:latin typeface="Sailec"/>
                <a:cs typeface="Sailec"/>
              </a:rPr>
              <a:t>que</a:t>
            </a:r>
            <a:r>
              <a:rPr lang="en-US" b="1" dirty="0">
                <a:solidFill>
                  <a:srgbClr val="005DE4"/>
                </a:solidFill>
                <a:latin typeface="Sailec"/>
                <a:cs typeface="Sailec"/>
              </a:rPr>
              <a:t> </a:t>
            </a:r>
            <a:r>
              <a:rPr lang="en-US" b="1" dirty="0" err="1">
                <a:solidFill>
                  <a:srgbClr val="005DE4"/>
                </a:solidFill>
                <a:latin typeface="Sailec"/>
                <a:cs typeface="Sailec"/>
              </a:rPr>
              <a:t>si</a:t>
            </a:r>
            <a:r>
              <a:rPr lang="en-US" b="1" dirty="0">
                <a:solidFill>
                  <a:srgbClr val="005DE4"/>
                </a:solidFill>
                <a:latin typeface="Sailec"/>
                <a:cs typeface="Sailec"/>
              </a:rPr>
              <a:t> lo </a:t>
            </a:r>
            <a:r>
              <a:rPr lang="en-US" b="1" dirty="0" err="1">
                <a:solidFill>
                  <a:srgbClr val="005DE4"/>
                </a:solidFill>
                <a:latin typeface="Sailec"/>
                <a:cs typeface="Sailec"/>
              </a:rPr>
              <a:t>hacían</a:t>
            </a:r>
            <a:r>
              <a:rPr lang="en-US" b="1" dirty="0">
                <a:solidFill>
                  <a:srgbClr val="005DE4"/>
                </a:solidFill>
                <a:latin typeface="Sailec"/>
                <a:cs typeface="Sailec"/>
              </a:rPr>
              <a:t> </a:t>
            </a:r>
            <a:r>
              <a:rPr lang="en-US" b="1" dirty="0" err="1">
                <a:solidFill>
                  <a:srgbClr val="005DE4"/>
                </a:solidFill>
                <a:latin typeface="Sailec"/>
                <a:cs typeface="Sailec"/>
              </a:rPr>
              <a:t>muy</a:t>
            </a:r>
            <a:r>
              <a:rPr lang="en-US" b="1" dirty="0">
                <a:solidFill>
                  <a:srgbClr val="005DE4"/>
                </a:solidFill>
                <a:latin typeface="Sailec"/>
                <a:cs typeface="Sailec"/>
              </a:rPr>
              <a:t> </a:t>
            </a:r>
            <a:r>
              <a:rPr lang="en-US" b="1" dirty="0" err="1">
                <a:solidFill>
                  <a:srgbClr val="005DE4"/>
                </a:solidFill>
                <a:latin typeface="Sailec"/>
                <a:cs typeface="Sailec"/>
              </a:rPr>
              <a:t>bien</a:t>
            </a:r>
            <a:r>
              <a:rPr lang="en-US" b="1" dirty="0">
                <a:solidFill>
                  <a:srgbClr val="005DE4"/>
                </a:solidFill>
                <a:latin typeface="Sailec"/>
                <a:cs typeface="Sailec"/>
              </a:rPr>
              <a:t> antes de </a:t>
            </a:r>
            <a:r>
              <a:rPr lang="en-US" b="1" dirty="0" err="1">
                <a:solidFill>
                  <a:srgbClr val="005DE4"/>
                </a:solidFill>
                <a:latin typeface="Sailec"/>
                <a:cs typeface="Sailec"/>
              </a:rPr>
              <a:t>entrar</a:t>
            </a:r>
            <a:r>
              <a:rPr lang="en-US" b="1" dirty="0">
                <a:solidFill>
                  <a:srgbClr val="005DE4"/>
                </a:solidFill>
                <a:latin typeface="Sailec"/>
                <a:cs typeface="Sailec"/>
              </a:rPr>
              <a:t> a 1 </a:t>
            </a:r>
            <a:r>
              <a:rPr lang="en-US" b="1" dirty="0" err="1">
                <a:solidFill>
                  <a:srgbClr val="005DE4"/>
                </a:solidFill>
                <a:latin typeface="Sailec"/>
                <a:cs typeface="Sailec"/>
              </a:rPr>
              <a:t>básico</a:t>
            </a:r>
            <a:r>
              <a:rPr lang="en-US" b="1" dirty="0">
                <a:solidFill>
                  <a:srgbClr val="005DE4"/>
                </a:solidFill>
                <a:latin typeface="Sailec"/>
                <a:cs typeface="Sailec"/>
              </a:rPr>
              <a:t>.	</a:t>
            </a:r>
          </a:p>
        </p:txBody>
      </p:sp>
      <p:pic>
        <p:nvPicPr>
          <p:cNvPr id="11" name="Picture 10"/>
          <p:cNvPicPr>
            <a:picLocks noChangeAspect="1"/>
          </p:cNvPicPr>
          <p:nvPr/>
        </p:nvPicPr>
        <p:blipFill>
          <a:blip r:embed="rId3"/>
          <a:stretch>
            <a:fillRect/>
          </a:stretch>
        </p:blipFill>
        <p:spPr>
          <a:xfrm>
            <a:off x="1317796" y="2540001"/>
            <a:ext cx="1193525" cy="1206500"/>
          </a:xfrm>
          <a:prstGeom prst="rect">
            <a:avLst/>
          </a:prstGeom>
        </p:spPr>
      </p:pic>
      <p:sp>
        <p:nvSpPr>
          <p:cNvPr id="12" name="Rectángulo 7">
            <a:extLst>
              <a:ext uri="{FF2B5EF4-FFF2-40B4-BE49-F238E27FC236}">
                <a16:creationId xmlns:a16="http://schemas.microsoft.com/office/drawing/2014/main" id="{1025E37C-600A-4C69-B536-1D5E89813585}"/>
              </a:ext>
            </a:extLst>
          </p:cNvPr>
          <p:cNvSpPr/>
          <p:nvPr/>
        </p:nvSpPr>
        <p:spPr>
          <a:xfrm>
            <a:off x="3505200" y="3030016"/>
            <a:ext cx="3037113" cy="874085"/>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221 </a:t>
            </a:r>
            <a:r>
              <a:rPr lang="es-ES" b="1" dirty="0">
                <a:solidFill>
                  <a:srgbClr val="E83842"/>
                </a:solidFill>
                <a:latin typeface="Sailec"/>
                <a:ea typeface="Calibri" panose="020F0502020204030204" pitchFamily="34" charset="0"/>
                <a:cs typeface="Sailec"/>
              </a:rPr>
              <a:t>puntos</a:t>
            </a:r>
          </a:p>
        </p:txBody>
      </p:sp>
      <p:sp>
        <p:nvSpPr>
          <p:cNvPr id="13" name="Rectángulo 7">
            <a:extLst>
              <a:ext uri="{FF2B5EF4-FFF2-40B4-BE49-F238E27FC236}">
                <a16:creationId xmlns:a16="http://schemas.microsoft.com/office/drawing/2014/main" id="{1025E37C-600A-4C69-B536-1D5E89813585}"/>
              </a:ext>
            </a:extLst>
          </p:cNvPr>
          <p:cNvSpPr/>
          <p:nvPr/>
        </p:nvSpPr>
        <p:spPr>
          <a:xfrm>
            <a:off x="8077200" y="3030016"/>
            <a:ext cx="3037113" cy="874085"/>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266 </a:t>
            </a:r>
            <a:r>
              <a:rPr lang="es-ES" b="1" dirty="0">
                <a:solidFill>
                  <a:srgbClr val="E83842"/>
                </a:solidFill>
                <a:latin typeface="Sailec"/>
                <a:ea typeface="Calibri" panose="020F0502020204030204" pitchFamily="34" charset="0"/>
                <a:cs typeface="Sailec"/>
              </a:rPr>
              <a:t>puntos</a:t>
            </a:r>
          </a:p>
        </p:txBody>
      </p:sp>
      <p:sp>
        <p:nvSpPr>
          <p:cNvPr id="14" name="Rectangle 13"/>
          <p:cNvSpPr/>
          <p:nvPr/>
        </p:nvSpPr>
        <p:spPr>
          <a:xfrm>
            <a:off x="3213100" y="2459970"/>
            <a:ext cx="3454400" cy="61343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382421" y="2464240"/>
            <a:ext cx="3119979" cy="782060"/>
          </a:xfrm>
          <a:prstGeom prst="rect">
            <a:avLst/>
          </a:prstGeom>
        </p:spPr>
        <p:txBody>
          <a:bodyPr wrap="square">
            <a:spAutoFit/>
          </a:bodyPr>
          <a:lstStyle/>
          <a:p>
            <a:pPr algn="ctr"/>
            <a:r>
              <a:rPr lang="es-ES_tradnl" b="1" dirty="0">
                <a:solidFill>
                  <a:srgbClr val="005DE4"/>
                </a:solidFill>
                <a:latin typeface="Sailec"/>
                <a:cs typeface="Sailec"/>
              </a:rPr>
              <a:t>No contaban historias antes de 1° básico</a:t>
            </a:r>
            <a:endParaRPr lang="en-US" b="1" dirty="0">
              <a:solidFill>
                <a:srgbClr val="005DE4"/>
              </a:solidFill>
              <a:latin typeface="Sailec"/>
              <a:cs typeface="Sailec"/>
            </a:endParaRPr>
          </a:p>
        </p:txBody>
      </p:sp>
      <p:sp>
        <p:nvSpPr>
          <p:cNvPr id="16" name="Rectangle 15"/>
          <p:cNvSpPr/>
          <p:nvPr/>
        </p:nvSpPr>
        <p:spPr>
          <a:xfrm>
            <a:off x="7708900" y="2459970"/>
            <a:ext cx="3454400" cy="61343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878222" y="2464240"/>
            <a:ext cx="3119979" cy="782060"/>
          </a:xfrm>
          <a:prstGeom prst="rect">
            <a:avLst/>
          </a:prstGeom>
        </p:spPr>
        <p:txBody>
          <a:bodyPr wrap="square">
            <a:spAutoFit/>
          </a:bodyPr>
          <a:lstStyle/>
          <a:p>
            <a:pPr algn="ctr"/>
            <a:r>
              <a:rPr lang="es-ES_tradnl" b="1" dirty="0">
                <a:solidFill>
                  <a:srgbClr val="005DE4"/>
                </a:solidFill>
                <a:latin typeface="Sailec"/>
                <a:cs typeface="Sailec"/>
              </a:rPr>
              <a:t>Contaban historias muy bien antes de 1° básico</a:t>
            </a:r>
            <a:endParaRPr lang="en-US" b="1" dirty="0">
              <a:solidFill>
                <a:srgbClr val="005DE4"/>
              </a:solidFill>
              <a:latin typeface="Sailec"/>
              <a:cs typeface="Sailec"/>
            </a:endParaRPr>
          </a:p>
        </p:txBody>
      </p:sp>
      <p:sp>
        <p:nvSpPr>
          <p:cNvPr id="18" name="Rectangle 17"/>
          <p:cNvSpPr/>
          <p:nvPr/>
        </p:nvSpPr>
        <p:spPr>
          <a:xfrm>
            <a:off x="6426202" y="4924691"/>
            <a:ext cx="5130800" cy="923330"/>
          </a:xfrm>
          <a:prstGeom prst="rect">
            <a:avLst/>
          </a:prstGeom>
        </p:spPr>
        <p:txBody>
          <a:bodyPr wrap="square">
            <a:spAutoFit/>
          </a:bodyPr>
          <a:lstStyle/>
          <a:p>
            <a:r>
              <a:rPr lang="en-US" dirty="0" err="1">
                <a:solidFill>
                  <a:srgbClr val="005DE4"/>
                </a:solidFill>
                <a:latin typeface="Sailec Medium"/>
                <a:cs typeface="Sailec Medium"/>
              </a:rPr>
              <a:t>Estudiantes</a:t>
            </a:r>
            <a:r>
              <a:rPr lang="en-US" dirty="0">
                <a:solidFill>
                  <a:srgbClr val="005DE4"/>
                </a:solidFill>
                <a:latin typeface="Sailec Medium"/>
                <a:cs typeface="Sailec Medium"/>
              </a:rPr>
              <a:t> con </a:t>
            </a:r>
            <a:r>
              <a:rPr lang="en-US" dirty="0" err="1">
                <a:solidFill>
                  <a:srgbClr val="005DE4"/>
                </a:solidFill>
                <a:latin typeface="Sailec Medium"/>
                <a:cs typeface="Sailec Medium"/>
              </a:rPr>
              <a:t>habilidades</a:t>
            </a:r>
            <a:r>
              <a:rPr lang="en-US" dirty="0">
                <a:solidFill>
                  <a:srgbClr val="005DE4"/>
                </a:solidFill>
                <a:latin typeface="Sailec Medium"/>
                <a:cs typeface="Sailec Medium"/>
              </a:rPr>
              <a:t> </a:t>
            </a:r>
            <a:r>
              <a:rPr lang="en-US" dirty="0" err="1">
                <a:solidFill>
                  <a:srgbClr val="005DE4"/>
                </a:solidFill>
                <a:latin typeface="Sailec Medium"/>
                <a:cs typeface="Sailec Medium"/>
              </a:rPr>
              <a:t>narrativas</a:t>
            </a:r>
            <a:r>
              <a:rPr lang="en-US" dirty="0">
                <a:solidFill>
                  <a:srgbClr val="005DE4"/>
                </a:solidFill>
                <a:latin typeface="Sailec Medium"/>
                <a:cs typeface="Sailec Medium"/>
              </a:rPr>
              <a:t> antes de 1° </a:t>
            </a:r>
            <a:r>
              <a:rPr lang="en-US" dirty="0" err="1">
                <a:solidFill>
                  <a:srgbClr val="005DE4"/>
                </a:solidFill>
                <a:latin typeface="Sailec Medium"/>
                <a:cs typeface="Sailec Medium"/>
              </a:rPr>
              <a:t>básico</a:t>
            </a:r>
            <a:r>
              <a:rPr lang="en-US" dirty="0">
                <a:solidFill>
                  <a:srgbClr val="005DE4"/>
                </a:solidFill>
                <a:latin typeface="Sailec Medium"/>
                <a:cs typeface="Sailec Medium"/>
              </a:rPr>
              <a:t> </a:t>
            </a:r>
            <a:r>
              <a:rPr lang="en-US" dirty="0" err="1">
                <a:solidFill>
                  <a:srgbClr val="005DE4"/>
                </a:solidFill>
                <a:latin typeface="Sailec Medium"/>
                <a:cs typeface="Sailec Medium"/>
              </a:rPr>
              <a:t>obtienen</a:t>
            </a:r>
            <a:r>
              <a:rPr lang="en-US" dirty="0">
                <a:solidFill>
                  <a:srgbClr val="005DE4"/>
                </a:solidFill>
                <a:latin typeface="Sailec Medium"/>
                <a:cs typeface="Sailec Medium"/>
              </a:rPr>
              <a:t> </a:t>
            </a:r>
            <a:r>
              <a:rPr lang="en-US" dirty="0" err="1">
                <a:solidFill>
                  <a:srgbClr val="005DE4"/>
                </a:solidFill>
                <a:latin typeface="Sailec Medium"/>
                <a:cs typeface="Sailec Medium"/>
              </a:rPr>
              <a:t>mejores</a:t>
            </a:r>
            <a:r>
              <a:rPr lang="en-US" dirty="0">
                <a:solidFill>
                  <a:srgbClr val="005DE4"/>
                </a:solidFill>
                <a:latin typeface="Sailec Medium"/>
                <a:cs typeface="Sailec Medium"/>
              </a:rPr>
              <a:t> </a:t>
            </a:r>
            <a:r>
              <a:rPr lang="en-US" dirty="0" err="1">
                <a:solidFill>
                  <a:srgbClr val="005DE4"/>
                </a:solidFill>
                <a:latin typeface="Sailec Medium"/>
                <a:cs typeface="Sailec Medium"/>
              </a:rPr>
              <a:t>puntajes</a:t>
            </a:r>
            <a:r>
              <a:rPr lang="en-US" dirty="0">
                <a:solidFill>
                  <a:srgbClr val="005DE4"/>
                </a:solidFill>
                <a:latin typeface="Sailec Medium"/>
                <a:cs typeface="Sailec Medium"/>
              </a:rPr>
              <a:t> en la </a:t>
            </a:r>
            <a:r>
              <a:rPr lang="en-US" dirty="0" err="1">
                <a:solidFill>
                  <a:srgbClr val="005DE4"/>
                </a:solidFill>
                <a:latin typeface="Sailec Medium"/>
                <a:cs typeface="Sailec Medium"/>
              </a:rPr>
              <a:t>prueba</a:t>
            </a:r>
            <a:r>
              <a:rPr lang="en-US" dirty="0">
                <a:solidFill>
                  <a:srgbClr val="005DE4"/>
                </a:solidFill>
                <a:latin typeface="Sailec Medium"/>
                <a:cs typeface="Sailec Medium"/>
              </a:rPr>
              <a:t> en </a:t>
            </a:r>
            <a:r>
              <a:rPr lang="en-US" dirty="0" err="1">
                <a:solidFill>
                  <a:srgbClr val="005DE4"/>
                </a:solidFill>
                <a:latin typeface="Sailec Medium"/>
                <a:cs typeface="Sailec Medium"/>
              </a:rPr>
              <a:t>todos</a:t>
            </a:r>
            <a:r>
              <a:rPr lang="en-US" dirty="0">
                <a:solidFill>
                  <a:srgbClr val="005DE4"/>
                </a:solidFill>
                <a:latin typeface="Sailec Medium"/>
                <a:cs typeface="Sailec Medium"/>
              </a:rPr>
              <a:t> los GSE.</a:t>
            </a:r>
          </a:p>
        </p:txBody>
      </p:sp>
    </p:spTree>
    <p:extLst>
      <p:ext uri="{BB962C8B-B14F-4D97-AF65-F5344CB8AC3E}">
        <p14:creationId xmlns:p14="http://schemas.microsoft.com/office/powerpoint/2010/main" val="96576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p:cNvSpPr/>
          <p:nvPr/>
        </p:nvSpPr>
        <p:spPr>
          <a:xfrm>
            <a:off x="7302500" y="2946400"/>
            <a:ext cx="3454400" cy="1676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96900" y="1274163"/>
            <a:ext cx="9601200" cy="369332"/>
          </a:xfrm>
          <a:prstGeom prst="rect">
            <a:avLst/>
          </a:prstGeom>
        </p:spPr>
        <p:txBody>
          <a:bodyPr wrap="square">
            <a:spAutoFit/>
          </a:bodyPr>
          <a:lstStyle/>
          <a:p>
            <a:r>
              <a:rPr lang="en-US" b="1" dirty="0">
                <a:solidFill>
                  <a:srgbClr val="005DE4"/>
                </a:solidFill>
                <a:latin typeface="Sailec"/>
                <a:cs typeface="Sailec"/>
              </a:rPr>
              <a:t>El 65 % de los </a:t>
            </a:r>
            <a:r>
              <a:rPr lang="en-US" b="1" dirty="0" err="1">
                <a:solidFill>
                  <a:srgbClr val="005DE4"/>
                </a:solidFill>
                <a:latin typeface="Sailec"/>
                <a:cs typeface="Sailec"/>
              </a:rPr>
              <a:t>estudiantes</a:t>
            </a:r>
            <a:r>
              <a:rPr lang="en-US" b="1" dirty="0">
                <a:solidFill>
                  <a:srgbClr val="005DE4"/>
                </a:solidFill>
                <a:latin typeface="Sailec"/>
                <a:cs typeface="Sailec"/>
              </a:rPr>
              <a:t> </a:t>
            </a:r>
            <a:r>
              <a:rPr lang="en-US" b="1" dirty="0" err="1">
                <a:solidFill>
                  <a:srgbClr val="005DE4"/>
                </a:solidFill>
                <a:latin typeface="Sailec"/>
                <a:cs typeface="Sailec"/>
              </a:rPr>
              <a:t>sabía</a:t>
            </a:r>
            <a:r>
              <a:rPr lang="en-US" b="1" dirty="0">
                <a:solidFill>
                  <a:srgbClr val="005DE4"/>
                </a:solidFill>
                <a:latin typeface="Sailec"/>
                <a:cs typeface="Sailec"/>
              </a:rPr>
              <a:t> </a:t>
            </a:r>
            <a:r>
              <a:rPr lang="en-US" b="1" dirty="0" err="1">
                <a:solidFill>
                  <a:srgbClr val="005DE4"/>
                </a:solidFill>
                <a:latin typeface="Sailec"/>
                <a:cs typeface="Sailec"/>
              </a:rPr>
              <a:t>contar</a:t>
            </a:r>
            <a:r>
              <a:rPr lang="en-US" b="1" dirty="0">
                <a:solidFill>
                  <a:srgbClr val="005DE4"/>
                </a:solidFill>
                <a:latin typeface="Sailec"/>
                <a:cs typeface="Sailec"/>
              </a:rPr>
              <a:t> </a:t>
            </a:r>
            <a:r>
              <a:rPr lang="en-US" b="1" dirty="0" err="1">
                <a:solidFill>
                  <a:srgbClr val="005DE4"/>
                </a:solidFill>
                <a:latin typeface="Sailec"/>
                <a:cs typeface="Sailec"/>
              </a:rPr>
              <a:t>historias</a:t>
            </a:r>
            <a:r>
              <a:rPr lang="en-US" b="1" dirty="0">
                <a:solidFill>
                  <a:srgbClr val="005DE4"/>
                </a:solidFill>
                <a:latin typeface="Sailec"/>
                <a:cs typeface="Sailec"/>
              </a:rPr>
              <a:t> antes de </a:t>
            </a:r>
            <a:r>
              <a:rPr lang="en-US" b="1" dirty="0" err="1">
                <a:solidFill>
                  <a:srgbClr val="005DE4"/>
                </a:solidFill>
                <a:latin typeface="Sailec"/>
                <a:cs typeface="Sailec"/>
              </a:rPr>
              <a:t>comenzar</a:t>
            </a:r>
            <a:r>
              <a:rPr lang="en-US" b="1" dirty="0">
                <a:solidFill>
                  <a:srgbClr val="005DE4"/>
                </a:solidFill>
                <a:latin typeface="Sailec"/>
                <a:cs typeface="Sailec"/>
              </a:rPr>
              <a:t> 1° </a:t>
            </a:r>
            <a:r>
              <a:rPr lang="en-US" b="1" dirty="0" err="1">
                <a:solidFill>
                  <a:srgbClr val="005DE4"/>
                </a:solidFill>
                <a:latin typeface="Sailec"/>
                <a:cs typeface="Sailec"/>
              </a:rPr>
              <a:t>básico</a:t>
            </a:r>
            <a:r>
              <a:rPr lang="en-US" b="1" dirty="0">
                <a:solidFill>
                  <a:srgbClr val="005DE4"/>
                </a:solidFill>
                <a:latin typeface="Sailec"/>
                <a:cs typeface="Sailec"/>
              </a:rPr>
              <a:t>. </a:t>
            </a:r>
          </a:p>
        </p:txBody>
      </p:sp>
      <p:sp>
        <p:nvSpPr>
          <p:cNvPr id="10"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14" name="Rectángulo 7">
            <a:extLst>
              <a:ext uri="{FF2B5EF4-FFF2-40B4-BE49-F238E27FC236}">
                <a16:creationId xmlns:a16="http://schemas.microsoft.com/office/drawing/2014/main" id="{1025E37C-600A-4C69-B536-1D5E89813585}"/>
              </a:ext>
            </a:extLst>
          </p:cNvPr>
          <p:cNvSpPr/>
          <p:nvPr/>
        </p:nvSpPr>
        <p:spPr>
          <a:xfrm>
            <a:off x="4546602" y="2844476"/>
            <a:ext cx="2287813" cy="1767048"/>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69%</a:t>
            </a:r>
          </a:p>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61%</a:t>
            </a:r>
            <a:endParaRPr lang="es-ES" b="1" dirty="0">
              <a:solidFill>
                <a:srgbClr val="E83842"/>
              </a:solidFill>
              <a:latin typeface="Sailec"/>
              <a:ea typeface="Calibri" panose="020F0502020204030204" pitchFamily="34" charset="0"/>
              <a:cs typeface="Sailec"/>
            </a:endParaRPr>
          </a:p>
        </p:txBody>
      </p:sp>
      <p:grpSp>
        <p:nvGrpSpPr>
          <p:cNvPr id="25" name="Group 24"/>
          <p:cNvGrpSpPr/>
          <p:nvPr/>
        </p:nvGrpSpPr>
        <p:grpSpPr>
          <a:xfrm>
            <a:off x="4254500" y="3861143"/>
            <a:ext cx="533401" cy="546100"/>
            <a:chOff x="4254500" y="2819400"/>
            <a:chExt cx="533400" cy="546100"/>
          </a:xfrm>
        </p:grpSpPr>
        <p:sp>
          <p:nvSpPr>
            <p:cNvPr id="26" name="Oval 25"/>
            <p:cNvSpPr/>
            <p:nvPr/>
          </p:nvSpPr>
          <p:spPr>
            <a:xfrm>
              <a:off x="4254500" y="3022600"/>
              <a:ext cx="342900" cy="342900"/>
            </a:xfrm>
            <a:prstGeom prst="ellipse">
              <a:avLst/>
            </a:prstGeom>
            <a:noFill/>
            <a:ln w="57150" cmpd="sng">
              <a:solidFill>
                <a:srgbClr val="005D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5DE4"/>
                </a:solidFill>
              </a:endParaRPr>
            </a:p>
          </p:txBody>
        </p:sp>
        <p:cxnSp>
          <p:nvCxnSpPr>
            <p:cNvPr id="27" name="Straight Arrow Connector 26"/>
            <p:cNvCxnSpPr>
              <a:stCxn id="26" idx="7"/>
            </p:cNvCxnSpPr>
            <p:nvPr/>
          </p:nvCxnSpPr>
          <p:spPr>
            <a:xfrm flipV="1">
              <a:off x="4547183" y="2819400"/>
              <a:ext cx="240717" cy="253417"/>
            </a:xfrm>
            <a:prstGeom prst="straightConnector1">
              <a:avLst/>
            </a:prstGeom>
            <a:ln w="57150" cmpd="sng">
              <a:solidFill>
                <a:srgbClr val="005DE4"/>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4303928" y="2934729"/>
            <a:ext cx="342900" cy="660400"/>
            <a:chOff x="4254500" y="2971800"/>
            <a:chExt cx="342900" cy="660400"/>
          </a:xfrm>
        </p:grpSpPr>
        <p:sp>
          <p:nvSpPr>
            <p:cNvPr id="16" name="Oval 15"/>
            <p:cNvSpPr/>
            <p:nvPr/>
          </p:nvSpPr>
          <p:spPr>
            <a:xfrm>
              <a:off x="4254500" y="2971800"/>
              <a:ext cx="342900" cy="342900"/>
            </a:xfrm>
            <a:prstGeom prst="ellipse">
              <a:avLst/>
            </a:prstGeom>
            <a:noFill/>
            <a:ln w="57150" cmpd="sng">
              <a:solidFill>
                <a:srgbClr val="005D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5DE4"/>
                </a:solidFill>
              </a:endParaRPr>
            </a:p>
          </p:txBody>
        </p:sp>
        <p:cxnSp>
          <p:nvCxnSpPr>
            <p:cNvPr id="31" name="Straight Connector 30"/>
            <p:cNvCxnSpPr>
              <a:stCxn id="16" idx="4"/>
            </p:cNvCxnSpPr>
            <p:nvPr/>
          </p:nvCxnSpPr>
          <p:spPr>
            <a:xfrm flipH="1">
              <a:off x="4419600" y="3314700"/>
              <a:ext cx="6350" cy="317500"/>
            </a:xfrm>
            <a:prstGeom prst="line">
              <a:avLst/>
            </a:prstGeom>
            <a:ln w="57150" cmpd="sng">
              <a:solidFill>
                <a:srgbClr val="005DE4"/>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305300" y="3479800"/>
              <a:ext cx="228600" cy="0"/>
            </a:xfrm>
            <a:prstGeom prst="line">
              <a:avLst/>
            </a:prstGeom>
            <a:ln w="57150" cmpd="sng">
              <a:solidFill>
                <a:srgbClr val="005DE4"/>
              </a:solidFill>
            </a:ln>
          </p:spPr>
          <p:style>
            <a:lnRef idx="2">
              <a:schemeClr val="accent1"/>
            </a:lnRef>
            <a:fillRef idx="0">
              <a:schemeClr val="accent1"/>
            </a:fillRef>
            <a:effectRef idx="1">
              <a:schemeClr val="accent1"/>
            </a:effectRef>
            <a:fontRef idx="minor">
              <a:schemeClr val="tx1"/>
            </a:fontRef>
          </p:style>
        </p:cxnSp>
      </p:grpSp>
      <p:sp>
        <p:nvSpPr>
          <p:cNvPr id="35" name="Rectangle 34"/>
          <p:cNvSpPr/>
          <p:nvPr/>
        </p:nvSpPr>
        <p:spPr>
          <a:xfrm>
            <a:off x="7531101" y="3027740"/>
            <a:ext cx="2984500" cy="1477328"/>
          </a:xfrm>
          <a:prstGeom prst="rect">
            <a:avLst/>
          </a:prstGeom>
        </p:spPr>
        <p:txBody>
          <a:bodyPr wrap="square">
            <a:spAutoFit/>
          </a:bodyPr>
          <a:lstStyle/>
          <a:p>
            <a:r>
              <a:rPr lang="en-US" b="1" dirty="0">
                <a:solidFill>
                  <a:srgbClr val="005DE4"/>
                </a:solidFill>
                <a:latin typeface="Sailec Medium"/>
                <a:cs typeface="Sailec Medium"/>
              </a:rPr>
              <a:t>GSE alto: 84 %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alto: 74 %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63 %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a:t>
            </a:r>
            <a:r>
              <a:rPr lang="en-US" b="1" dirty="0" err="1">
                <a:solidFill>
                  <a:srgbClr val="005DE4"/>
                </a:solidFill>
                <a:latin typeface="Sailec Medium"/>
                <a:cs typeface="Sailec Medium"/>
              </a:rPr>
              <a:t>bajo</a:t>
            </a:r>
            <a:r>
              <a:rPr lang="en-US" b="1" dirty="0">
                <a:solidFill>
                  <a:srgbClr val="005DE4"/>
                </a:solidFill>
                <a:latin typeface="Sailec Medium"/>
                <a:cs typeface="Sailec Medium"/>
              </a:rPr>
              <a:t>: 55 %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bajo</a:t>
            </a:r>
            <a:r>
              <a:rPr lang="en-US" b="1" dirty="0">
                <a:solidFill>
                  <a:srgbClr val="005DE4"/>
                </a:solidFill>
                <a:latin typeface="Sailec Medium"/>
                <a:cs typeface="Sailec Medium"/>
              </a:rPr>
              <a:t>: 48 %</a:t>
            </a:r>
          </a:p>
        </p:txBody>
      </p:sp>
      <p:pic>
        <p:nvPicPr>
          <p:cNvPr id="38" name="Picture 37"/>
          <p:cNvPicPr>
            <a:picLocks noChangeAspect="1"/>
          </p:cNvPicPr>
          <p:nvPr/>
        </p:nvPicPr>
        <p:blipFill>
          <a:blip r:embed="rId2"/>
          <a:stretch>
            <a:fillRect/>
          </a:stretch>
        </p:blipFill>
        <p:spPr>
          <a:xfrm>
            <a:off x="1056590" y="2564986"/>
            <a:ext cx="2374900" cy="2400714"/>
          </a:xfrm>
          <a:prstGeom prst="rect">
            <a:avLst/>
          </a:prstGeom>
        </p:spPr>
      </p:pic>
      <p:sp>
        <p:nvSpPr>
          <p:cNvPr id="18" name="Título 1">
            <a:extLst>
              <a:ext uri="{FF2B5EF4-FFF2-40B4-BE49-F238E27FC236}">
                <a16:creationId xmlns:a16="http://schemas.microsoft.com/office/drawing/2014/main" id="{1E7ECD00-9FA2-3D40-8516-8E954D43201F}"/>
              </a:ext>
            </a:extLst>
          </p:cNvPr>
          <p:cNvSpPr txBox="1">
            <a:spLocks/>
          </p:cNvSpPr>
          <p:nvPr/>
        </p:nvSpPr>
        <p:spPr>
          <a:xfrm>
            <a:off x="579967" y="55034"/>
            <a:ext cx="11844866" cy="14562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r>
              <a:rPr lang="es-CL" sz="3200" spc="0" dirty="0">
                <a:solidFill>
                  <a:srgbClr val="E83842"/>
                </a:solidFill>
              </a:rPr>
              <a:t>2. </a:t>
            </a:r>
            <a:r>
              <a:rPr lang="es-CL" sz="3200" spc="0" dirty="0">
                <a:solidFill>
                  <a:srgbClr val="005DE4"/>
                </a:solidFill>
              </a:rPr>
              <a:t>Habilidades narrativas orales </a:t>
            </a:r>
          </a:p>
        </p:txBody>
      </p:sp>
    </p:spTree>
    <p:extLst>
      <p:ext uri="{BB962C8B-B14F-4D97-AF65-F5344CB8AC3E}">
        <p14:creationId xmlns:p14="http://schemas.microsoft.com/office/powerpoint/2010/main" val="2905366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79E0CAA-F590-46E9-A704-4D3E7F2F5CE3}"/>
              </a:ext>
            </a:extLst>
          </p:cNvPr>
          <p:cNvPicPr>
            <a:picLocks noChangeAspect="1"/>
          </p:cNvPicPr>
          <p:nvPr/>
        </p:nvPicPr>
        <p:blipFill rotWithShape="1">
          <a:blip r:embed="rId2"/>
          <a:srcRect l="7387" t="54798" r="45779" b="3678"/>
          <a:stretch/>
        </p:blipFill>
        <p:spPr>
          <a:xfrm>
            <a:off x="914400" y="4000499"/>
            <a:ext cx="5016501" cy="2081439"/>
          </a:xfrm>
          <a:prstGeom prst="rect">
            <a:avLst/>
          </a:prstGeom>
        </p:spPr>
      </p:pic>
      <p:sp>
        <p:nvSpPr>
          <p:cNvPr id="7" name="Rectangle 6"/>
          <p:cNvSpPr/>
          <p:nvPr/>
        </p:nvSpPr>
        <p:spPr>
          <a:xfrm>
            <a:off x="585177" y="1467273"/>
            <a:ext cx="9601200" cy="646331"/>
          </a:xfrm>
          <a:prstGeom prst="rect">
            <a:avLst/>
          </a:prstGeom>
        </p:spPr>
        <p:txBody>
          <a:bodyPr wrap="square">
            <a:spAutoFit/>
          </a:bodyPr>
          <a:lstStyle/>
          <a:p>
            <a:r>
              <a:rPr lang="en-US" b="1" dirty="0" err="1">
                <a:solidFill>
                  <a:srgbClr val="005DE4"/>
                </a:solidFill>
                <a:latin typeface="Sailec"/>
                <a:cs typeface="Sailec"/>
              </a:rPr>
              <a:t>Observamos</a:t>
            </a:r>
            <a:r>
              <a:rPr lang="en-US" b="1" dirty="0">
                <a:solidFill>
                  <a:srgbClr val="005DE4"/>
                </a:solidFill>
                <a:latin typeface="Sailec"/>
                <a:cs typeface="Sailec"/>
              </a:rPr>
              <a:t> 39 </a:t>
            </a:r>
            <a:r>
              <a:rPr lang="en-US" b="1" dirty="0" err="1">
                <a:solidFill>
                  <a:srgbClr val="005DE4"/>
                </a:solidFill>
                <a:latin typeface="Sailec"/>
                <a:cs typeface="Sailec"/>
              </a:rPr>
              <a:t>puntos</a:t>
            </a:r>
            <a:r>
              <a:rPr lang="en-US" b="1" dirty="0">
                <a:solidFill>
                  <a:srgbClr val="005DE4"/>
                </a:solidFill>
                <a:latin typeface="Sailec"/>
                <a:cs typeface="Sailec"/>
              </a:rPr>
              <a:t> de </a:t>
            </a:r>
            <a:r>
              <a:rPr lang="en-US" b="1" dirty="0" err="1">
                <a:solidFill>
                  <a:srgbClr val="005DE4"/>
                </a:solidFill>
                <a:latin typeface="Sailec"/>
                <a:cs typeface="Sailec"/>
              </a:rPr>
              <a:t>diferencia</a:t>
            </a:r>
            <a:r>
              <a:rPr lang="en-US" b="1" dirty="0">
                <a:solidFill>
                  <a:srgbClr val="005DE4"/>
                </a:solidFill>
                <a:latin typeface="Sailec"/>
                <a:cs typeface="Sailec"/>
              </a:rPr>
              <a:t> en la </a:t>
            </a:r>
            <a:r>
              <a:rPr lang="en-US" b="1" dirty="0" err="1">
                <a:solidFill>
                  <a:srgbClr val="005DE4"/>
                </a:solidFill>
                <a:latin typeface="Sailec"/>
                <a:cs typeface="Sailec"/>
              </a:rPr>
              <a:t>prueba</a:t>
            </a:r>
            <a:r>
              <a:rPr lang="en-US" b="1" dirty="0">
                <a:solidFill>
                  <a:srgbClr val="005DE4"/>
                </a:solidFill>
                <a:latin typeface="Sailec"/>
                <a:cs typeface="Sailec"/>
              </a:rPr>
              <a:t> de </a:t>
            </a:r>
            <a:r>
              <a:rPr lang="en-US" b="1" dirty="0" err="1">
                <a:solidFill>
                  <a:srgbClr val="005DE4"/>
                </a:solidFill>
                <a:latin typeface="Sailec"/>
                <a:cs typeface="Sailec"/>
              </a:rPr>
              <a:t>Lectura</a:t>
            </a:r>
            <a:r>
              <a:rPr lang="en-US" b="1" dirty="0">
                <a:solidFill>
                  <a:srgbClr val="005DE4"/>
                </a:solidFill>
                <a:latin typeface="Sailec"/>
                <a:cs typeface="Sailec"/>
              </a:rPr>
              <a:t> entre los </a:t>
            </a:r>
            <a:r>
              <a:rPr lang="en-US" b="1" dirty="0" err="1">
                <a:solidFill>
                  <a:srgbClr val="005DE4"/>
                </a:solidFill>
                <a:latin typeface="Sailec"/>
                <a:cs typeface="Sailec"/>
              </a:rPr>
              <a:t>estudiantes</a:t>
            </a:r>
            <a:r>
              <a:rPr lang="en-US" b="1" dirty="0">
                <a:solidFill>
                  <a:srgbClr val="005DE4"/>
                </a:solidFill>
                <a:latin typeface="Sailec"/>
                <a:cs typeface="Sailec"/>
              </a:rPr>
              <a:t> </a:t>
            </a:r>
            <a:r>
              <a:rPr lang="en-US" b="1" dirty="0" err="1">
                <a:solidFill>
                  <a:srgbClr val="005DE4"/>
                </a:solidFill>
                <a:latin typeface="Sailec"/>
                <a:cs typeface="Sailec"/>
              </a:rPr>
              <a:t>que</a:t>
            </a:r>
            <a:r>
              <a:rPr lang="en-US" b="1" dirty="0">
                <a:solidFill>
                  <a:srgbClr val="005DE4"/>
                </a:solidFill>
                <a:latin typeface="Sailec"/>
                <a:cs typeface="Sailec"/>
              </a:rPr>
              <a:t> no </a:t>
            </a:r>
            <a:r>
              <a:rPr lang="en-US" b="1" dirty="0" err="1">
                <a:solidFill>
                  <a:srgbClr val="005DE4"/>
                </a:solidFill>
                <a:latin typeface="Sailec"/>
                <a:cs typeface="Sailec"/>
              </a:rPr>
              <a:t>reconocían</a:t>
            </a:r>
            <a:r>
              <a:rPr lang="en-US" b="1" dirty="0">
                <a:solidFill>
                  <a:srgbClr val="005DE4"/>
                </a:solidFill>
                <a:latin typeface="Sailec"/>
                <a:cs typeface="Sailec"/>
              </a:rPr>
              <a:t> </a:t>
            </a:r>
            <a:r>
              <a:rPr lang="en-US" b="1" dirty="0" err="1">
                <a:solidFill>
                  <a:srgbClr val="005DE4"/>
                </a:solidFill>
                <a:latin typeface="Sailec"/>
                <a:cs typeface="Sailec"/>
              </a:rPr>
              <a:t>palabras</a:t>
            </a:r>
            <a:r>
              <a:rPr lang="en-US" b="1" dirty="0">
                <a:solidFill>
                  <a:srgbClr val="005DE4"/>
                </a:solidFill>
                <a:latin typeface="Sailec"/>
                <a:cs typeface="Sailec"/>
              </a:rPr>
              <a:t> y los </a:t>
            </a:r>
            <a:r>
              <a:rPr lang="en-US" b="1" dirty="0" err="1">
                <a:solidFill>
                  <a:srgbClr val="005DE4"/>
                </a:solidFill>
                <a:latin typeface="Sailec"/>
                <a:cs typeface="Sailec"/>
              </a:rPr>
              <a:t>que</a:t>
            </a:r>
            <a:r>
              <a:rPr lang="en-US" b="1" dirty="0">
                <a:solidFill>
                  <a:srgbClr val="005DE4"/>
                </a:solidFill>
                <a:latin typeface="Sailec"/>
                <a:cs typeface="Sailec"/>
              </a:rPr>
              <a:t> </a:t>
            </a:r>
            <a:r>
              <a:rPr lang="en-US" b="1" dirty="0" err="1">
                <a:solidFill>
                  <a:srgbClr val="005DE4"/>
                </a:solidFill>
                <a:latin typeface="Sailec"/>
                <a:cs typeface="Sailec"/>
              </a:rPr>
              <a:t>sí</a:t>
            </a:r>
            <a:r>
              <a:rPr lang="en-US" b="1" dirty="0">
                <a:solidFill>
                  <a:srgbClr val="005DE4"/>
                </a:solidFill>
                <a:latin typeface="Sailec"/>
                <a:cs typeface="Sailec"/>
              </a:rPr>
              <a:t> lo </a:t>
            </a:r>
            <a:r>
              <a:rPr lang="en-US" b="1" dirty="0" err="1">
                <a:solidFill>
                  <a:srgbClr val="005DE4"/>
                </a:solidFill>
                <a:latin typeface="Sailec"/>
                <a:cs typeface="Sailec"/>
              </a:rPr>
              <a:t>hacían</a:t>
            </a:r>
            <a:r>
              <a:rPr lang="en-US" b="1" dirty="0">
                <a:solidFill>
                  <a:srgbClr val="005DE4"/>
                </a:solidFill>
                <a:latin typeface="Sailec"/>
                <a:cs typeface="Sailec"/>
              </a:rPr>
              <a:t> antes de </a:t>
            </a:r>
            <a:r>
              <a:rPr lang="en-US" b="1" dirty="0" err="1">
                <a:solidFill>
                  <a:srgbClr val="005DE4"/>
                </a:solidFill>
                <a:latin typeface="Sailec"/>
                <a:cs typeface="Sailec"/>
              </a:rPr>
              <a:t>entrar</a:t>
            </a:r>
            <a:r>
              <a:rPr lang="en-US" b="1" dirty="0">
                <a:solidFill>
                  <a:srgbClr val="005DE4"/>
                </a:solidFill>
                <a:latin typeface="Sailec"/>
                <a:cs typeface="Sailec"/>
              </a:rPr>
              <a:t> a 1° </a:t>
            </a:r>
            <a:r>
              <a:rPr lang="en-US" b="1" dirty="0" err="1">
                <a:solidFill>
                  <a:srgbClr val="005DE4"/>
                </a:solidFill>
                <a:latin typeface="Sailec"/>
                <a:cs typeface="Sailec"/>
              </a:rPr>
              <a:t>básico</a:t>
            </a:r>
            <a:r>
              <a:rPr lang="en-US" b="1" dirty="0">
                <a:solidFill>
                  <a:srgbClr val="005DE4"/>
                </a:solidFill>
                <a:latin typeface="Sailec"/>
                <a:cs typeface="Sailec"/>
              </a:rPr>
              <a:t>. </a:t>
            </a:r>
          </a:p>
        </p:txBody>
      </p:sp>
      <p:sp>
        <p:nvSpPr>
          <p:cNvPr id="18"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21" name="Rectángulo 7">
            <a:extLst>
              <a:ext uri="{FF2B5EF4-FFF2-40B4-BE49-F238E27FC236}">
                <a16:creationId xmlns:a16="http://schemas.microsoft.com/office/drawing/2014/main" id="{1025E37C-600A-4C69-B536-1D5E89813585}"/>
              </a:ext>
            </a:extLst>
          </p:cNvPr>
          <p:cNvSpPr/>
          <p:nvPr/>
        </p:nvSpPr>
        <p:spPr>
          <a:xfrm>
            <a:off x="3505200" y="3030016"/>
            <a:ext cx="3037113" cy="874085"/>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232 </a:t>
            </a:r>
            <a:r>
              <a:rPr lang="es-ES" b="1" dirty="0">
                <a:solidFill>
                  <a:srgbClr val="E83842"/>
                </a:solidFill>
                <a:latin typeface="Sailec"/>
                <a:ea typeface="Calibri" panose="020F0502020204030204" pitchFamily="34" charset="0"/>
                <a:cs typeface="Sailec"/>
              </a:rPr>
              <a:t>puntos</a:t>
            </a:r>
          </a:p>
        </p:txBody>
      </p:sp>
      <p:sp>
        <p:nvSpPr>
          <p:cNvPr id="22" name="Rectángulo 7">
            <a:extLst>
              <a:ext uri="{FF2B5EF4-FFF2-40B4-BE49-F238E27FC236}">
                <a16:creationId xmlns:a16="http://schemas.microsoft.com/office/drawing/2014/main" id="{1025E37C-600A-4C69-B536-1D5E89813585}"/>
              </a:ext>
            </a:extLst>
          </p:cNvPr>
          <p:cNvSpPr/>
          <p:nvPr/>
        </p:nvSpPr>
        <p:spPr>
          <a:xfrm>
            <a:off x="8077200" y="3030016"/>
            <a:ext cx="3037113" cy="874085"/>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271 </a:t>
            </a:r>
            <a:r>
              <a:rPr lang="es-ES" b="1" dirty="0">
                <a:solidFill>
                  <a:srgbClr val="E83842"/>
                </a:solidFill>
                <a:latin typeface="Sailec"/>
                <a:ea typeface="Calibri" panose="020F0502020204030204" pitchFamily="34" charset="0"/>
                <a:cs typeface="Sailec"/>
              </a:rPr>
              <a:t>puntos</a:t>
            </a:r>
          </a:p>
        </p:txBody>
      </p:sp>
      <p:sp>
        <p:nvSpPr>
          <p:cNvPr id="23" name="Rectangle 22"/>
          <p:cNvSpPr/>
          <p:nvPr/>
        </p:nvSpPr>
        <p:spPr>
          <a:xfrm>
            <a:off x="3213100" y="2427069"/>
            <a:ext cx="3454400" cy="646331"/>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382421" y="2433250"/>
            <a:ext cx="3119979" cy="646331"/>
          </a:xfrm>
          <a:prstGeom prst="rect">
            <a:avLst/>
          </a:prstGeom>
        </p:spPr>
        <p:txBody>
          <a:bodyPr wrap="square">
            <a:spAutoFit/>
          </a:bodyPr>
          <a:lstStyle/>
          <a:p>
            <a:pPr algn="ctr"/>
            <a:r>
              <a:rPr lang="es-ES_tradnl" b="1" dirty="0">
                <a:solidFill>
                  <a:srgbClr val="005DE4"/>
                </a:solidFill>
                <a:latin typeface="Sailec"/>
                <a:cs typeface="Sailec"/>
              </a:rPr>
              <a:t>No reconocían palabras antes de 1° básico </a:t>
            </a:r>
            <a:endParaRPr lang="en-US" b="1" dirty="0">
              <a:solidFill>
                <a:srgbClr val="005DE4"/>
              </a:solidFill>
              <a:latin typeface="Sailec"/>
              <a:cs typeface="Sailec"/>
            </a:endParaRPr>
          </a:p>
        </p:txBody>
      </p:sp>
      <p:sp>
        <p:nvSpPr>
          <p:cNvPr id="25" name="Rectangle 24"/>
          <p:cNvSpPr/>
          <p:nvPr/>
        </p:nvSpPr>
        <p:spPr>
          <a:xfrm>
            <a:off x="7708900" y="2427069"/>
            <a:ext cx="3454400" cy="646331"/>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734301" y="2433249"/>
            <a:ext cx="3407822" cy="646331"/>
          </a:xfrm>
          <a:prstGeom prst="rect">
            <a:avLst/>
          </a:prstGeom>
        </p:spPr>
        <p:txBody>
          <a:bodyPr wrap="square">
            <a:spAutoFit/>
          </a:bodyPr>
          <a:lstStyle/>
          <a:p>
            <a:pPr algn="ctr"/>
            <a:r>
              <a:rPr lang="es-ES_tradnl" b="1" dirty="0">
                <a:solidFill>
                  <a:srgbClr val="005DE4"/>
                </a:solidFill>
                <a:latin typeface="Sailec"/>
                <a:cs typeface="Sailec"/>
              </a:rPr>
              <a:t>Reconocían algunas palabras antes de 1° básico </a:t>
            </a:r>
            <a:endParaRPr lang="en-US" b="1" dirty="0">
              <a:solidFill>
                <a:srgbClr val="005DE4"/>
              </a:solidFill>
              <a:latin typeface="Sailec"/>
              <a:cs typeface="Sailec"/>
            </a:endParaRPr>
          </a:p>
        </p:txBody>
      </p:sp>
      <p:sp>
        <p:nvSpPr>
          <p:cNvPr id="27" name="Rectangle 26"/>
          <p:cNvSpPr/>
          <p:nvPr/>
        </p:nvSpPr>
        <p:spPr>
          <a:xfrm>
            <a:off x="6426202" y="4772218"/>
            <a:ext cx="5130800" cy="1351847"/>
          </a:xfrm>
          <a:prstGeom prst="rect">
            <a:avLst/>
          </a:prstGeom>
        </p:spPr>
        <p:txBody>
          <a:bodyPr wrap="square">
            <a:spAutoFit/>
          </a:bodyPr>
          <a:lstStyle/>
          <a:p>
            <a:r>
              <a:rPr lang="en-US" dirty="0" err="1">
                <a:solidFill>
                  <a:srgbClr val="005DE4"/>
                </a:solidFill>
                <a:latin typeface="Sailec Medium"/>
                <a:cs typeface="Sailec Medium"/>
              </a:rPr>
              <a:t>Estudiantes</a:t>
            </a:r>
            <a:r>
              <a:rPr lang="en-US" dirty="0">
                <a:solidFill>
                  <a:srgbClr val="005DE4"/>
                </a:solidFill>
                <a:latin typeface="Sailec Medium"/>
                <a:cs typeface="Sailec Medium"/>
              </a:rPr>
              <a:t> </a:t>
            </a:r>
            <a:r>
              <a:rPr lang="en-US" dirty="0" err="1">
                <a:solidFill>
                  <a:srgbClr val="005DE4"/>
                </a:solidFill>
                <a:latin typeface="Sailec Medium"/>
                <a:cs typeface="Sailec Medium"/>
              </a:rPr>
              <a:t>que</a:t>
            </a:r>
            <a:r>
              <a:rPr lang="en-US" dirty="0">
                <a:solidFill>
                  <a:srgbClr val="005DE4"/>
                </a:solidFill>
                <a:latin typeface="Sailec Medium"/>
                <a:cs typeface="Sailec Medium"/>
              </a:rPr>
              <a:t> </a:t>
            </a:r>
            <a:r>
              <a:rPr lang="en-US" dirty="0" err="1">
                <a:solidFill>
                  <a:srgbClr val="005DE4"/>
                </a:solidFill>
                <a:latin typeface="Sailec Medium"/>
                <a:cs typeface="Sailec Medium"/>
              </a:rPr>
              <a:t>reconocían</a:t>
            </a:r>
            <a:r>
              <a:rPr lang="en-US" dirty="0">
                <a:solidFill>
                  <a:srgbClr val="005DE4"/>
                </a:solidFill>
                <a:latin typeface="Sailec Medium"/>
                <a:cs typeface="Sailec Medium"/>
              </a:rPr>
              <a:t> </a:t>
            </a:r>
            <a:r>
              <a:rPr lang="en-US" dirty="0" err="1">
                <a:solidFill>
                  <a:srgbClr val="005DE4"/>
                </a:solidFill>
                <a:latin typeface="Sailec Medium"/>
                <a:cs typeface="Sailec Medium"/>
              </a:rPr>
              <a:t>algunas</a:t>
            </a:r>
            <a:r>
              <a:rPr lang="en-US" dirty="0">
                <a:solidFill>
                  <a:srgbClr val="005DE4"/>
                </a:solidFill>
                <a:latin typeface="Sailec Medium"/>
                <a:cs typeface="Sailec Medium"/>
              </a:rPr>
              <a:t> </a:t>
            </a:r>
            <a:r>
              <a:rPr lang="en-US" dirty="0" err="1">
                <a:solidFill>
                  <a:srgbClr val="005DE4"/>
                </a:solidFill>
                <a:latin typeface="Sailec Medium"/>
                <a:cs typeface="Sailec Medium"/>
              </a:rPr>
              <a:t>palabras</a:t>
            </a:r>
            <a:r>
              <a:rPr lang="en-US" dirty="0">
                <a:solidFill>
                  <a:srgbClr val="005DE4"/>
                </a:solidFill>
                <a:latin typeface="Sailec Medium"/>
                <a:cs typeface="Sailec Medium"/>
              </a:rPr>
              <a:t> antes de 1° </a:t>
            </a:r>
            <a:r>
              <a:rPr lang="en-US" dirty="0" err="1">
                <a:solidFill>
                  <a:srgbClr val="005DE4"/>
                </a:solidFill>
                <a:latin typeface="Sailec Medium"/>
                <a:cs typeface="Sailec Medium"/>
              </a:rPr>
              <a:t>básico</a:t>
            </a:r>
            <a:r>
              <a:rPr lang="en-US" dirty="0">
                <a:solidFill>
                  <a:srgbClr val="005DE4"/>
                </a:solidFill>
                <a:latin typeface="Sailec Medium"/>
                <a:cs typeface="Sailec Medium"/>
              </a:rPr>
              <a:t> </a:t>
            </a:r>
            <a:r>
              <a:rPr lang="en-US" dirty="0" err="1">
                <a:solidFill>
                  <a:srgbClr val="005DE4"/>
                </a:solidFill>
                <a:latin typeface="Sailec Medium"/>
                <a:cs typeface="Sailec Medium"/>
              </a:rPr>
              <a:t>obtienen</a:t>
            </a:r>
            <a:r>
              <a:rPr lang="en-US" dirty="0">
                <a:solidFill>
                  <a:srgbClr val="005DE4"/>
                </a:solidFill>
                <a:latin typeface="Sailec Medium"/>
                <a:cs typeface="Sailec Medium"/>
              </a:rPr>
              <a:t> </a:t>
            </a:r>
            <a:r>
              <a:rPr lang="en-US" dirty="0" err="1">
                <a:solidFill>
                  <a:srgbClr val="005DE4"/>
                </a:solidFill>
                <a:latin typeface="Sailec Medium"/>
                <a:cs typeface="Sailec Medium"/>
              </a:rPr>
              <a:t>mejores</a:t>
            </a:r>
            <a:r>
              <a:rPr lang="en-US" dirty="0">
                <a:solidFill>
                  <a:srgbClr val="005DE4"/>
                </a:solidFill>
                <a:latin typeface="Sailec Medium"/>
                <a:cs typeface="Sailec Medium"/>
              </a:rPr>
              <a:t> </a:t>
            </a:r>
            <a:r>
              <a:rPr lang="en-US" dirty="0" err="1">
                <a:solidFill>
                  <a:srgbClr val="005DE4"/>
                </a:solidFill>
                <a:latin typeface="Sailec Medium"/>
                <a:cs typeface="Sailec Medium"/>
              </a:rPr>
              <a:t>puntajes</a:t>
            </a:r>
            <a:r>
              <a:rPr lang="en-US" dirty="0">
                <a:solidFill>
                  <a:srgbClr val="005DE4"/>
                </a:solidFill>
                <a:latin typeface="Sailec Medium"/>
                <a:cs typeface="Sailec Medium"/>
              </a:rPr>
              <a:t> en la </a:t>
            </a:r>
            <a:r>
              <a:rPr lang="en-US" dirty="0" err="1">
                <a:solidFill>
                  <a:srgbClr val="005DE4"/>
                </a:solidFill>
                <a:latin typeface="Sailec Medium"/>
                <a:cs typeface="Sailec Medium"/>
              </a:rPr>
              <a:t>prueba</a:t>
            </a:r>
            <a:r>
              <a:rPr lang="en-US" dirty="0">
                <a:solidFill>
                  <a:srgbClr val="005DE4"/>
                </a:solidFill>
                <a:latin typeface="Sailec Medium"/>
                <a:cs typeface="Sailec Medium"/>
              </a:rPr>
              <a:t> en </a:t>
            </a:r>
            <a:r>
              <a:rPr lang="en-US" dirty="0" err="1">
                <a:solidFill>
                  <a:srgbClr val="005DE4"/>
                </a:solidFill>
                <a:latin typeface="Sailec Medium"/>
                <a:cs typeface="Sailec Medium"/>
              </a:rPr>
              <a:t>todos</a:t>
            </a:r>
            <a:r>
              <a:rPr lang="en-US" dirty="0">
                <a:solidFill>
                  <a:srgbClr val="005DE4"/>
                </a:solidFill>
                <a:latin typeface="Sailec Medium"/>
                <a:cs typeface="Sailec Medium"/>
              </a:rPr>
              <a:t> los GSE.</a:t>
            </a:r>
          </a:p>
        </p:txBody>
      </p:sp>
      <p:pic>
        <p:nvPicPr>
          <p:cNvPr id="28" name="Picture 27"/>
          <p:cNvPicPr>
            <a:picLocks noChangeAspect="1"/>
          </p:cNvPicPr>
          <p:nvPr/>
        </p:nvPicPr>
        <p:blipFill>
          <a:blip r:embed="rId3"/>
          <a:stretch>
            <a:fillRect/>
          </a:stretch>
        </p:blipFill>
        <p:spPr>
          <a:xfrm>
            <a:off x="926282" y="2463799"/>
            <a:ext cx="1207319" cy="1220443"/>
          </a:xfrm>
          <a:prstGeom prst="rect">
            <a:avLst/>
          </a:prstGeom>
        </p:spPr>
      </p:pic>
      <p:sp>
        <p:nvSpPr>
          <p:cNvPr id="16" name="Título 1">
            <a:extLst>
              <a:ext uri="{FF2B5EF4-FFF2-40B4-BE49-F238E27FC236}">
                <a16:creationId xmlns:a16="http://schemas.microsoft.com/office/drawing/2014/main" id="{02C96F8A-BD0B-044E-A1EA-A81AAE3A8983}"/>
              </a:ext>
            </a:extLst>
          </p:cNvPr>
          <p:cNvSpPr txBox="1">
            <a:spLocks/>
          </p:cNvSpPr>
          <p:nvPr/>
        </p:nvSpPr>
        <p:spPr>
          <a:xfrm>
            <a:off x="587749" y="151456"/>
            <a:ext cx="6943352" cy="1456267"/>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pPr>
              <a:lnSpc>
                <a:spcPct val="100000"/>
              </a:lnSpc>
            </a:pPr>
            <a:r>
              <a:rPr lang="es-CL" sz="3200" spc="0" dirty="0">
                <a:solidFill>
                  <a:srgbClr val="E83842"/>
                </a:solidFill>
              </a:rPr>
              <a:t>3. </a:t>
            </a:r>
            <a:r>
              <a:rPr lang="es-CL" sz="3200" spc="0" dirty="0">
                <a:solidFill>
                  <a:srgbClr val="005DE4"/>
                </a:solidFill>
              </a:rPr>
              <a:t>Habilidades prelectoras: reconocer algunas palabras </a:t>
            </a:r>
          </a:p>
        </p:txBody>
      </p:sp>
    </p:spTree>
    <p:extLst>
      <p:ext uri="{BB962C8B-B14F-4D97-AF65-F5344CB8AC3E}">
        <p14:creationId xmlns:p14="http://schemas.microsoft.com/office/powerpoint/2010/main" val="1420526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p:cNvSpPr/>
          <p:nvPr/>
        </p:nvSpPr>
        <p:spPr>
          <a:xfrm>
            <a:off x="7302500" y="2946400"/>
            <a:ext cx="3454400" cy="1676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14" name="Rectángulo 7">
            <a:extLst>
              <a:ext uri="{FF2B5EF4-FFF2-40B4-BE49-F238E27FC236}">
                <a16:creationId xmlns:a16="http://schemas.microsoft.com/office/drawing/2014/main" id="{1025E37C-600A-4C69-B536-1D5E89813585}"/>
              </a:ext>
            </a:extLst>
          </p:cNvPr>
          <p:cNvSpPr/>
          <p:nvPr/>
        </p:nvSpPr>
        <p:spPr>
          <a:xfrm>
            <a:off x="4546602" y="2844475"/>
            <a:ext cx="2287813" cy="1767048"/>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48%</a:t>
            </a:r>
          </a:p>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44%</a:t>
            </a:r>
            <a:endParaRPr lang="es-ES" b="1" dirty="0">
              <a:solidFill>
                <a:srgbClr val="E83842"/>
              </a:solidFill>
              <a:latin typeface="Sailec"/>
              <a:ea typeface="Calibri" panose="020F0502020204030204" pitchFamily="34" charset="0"/>
              <a:cs typeface="Sailec"/>
            </a:endParaRPr>
          </a:p>
        </p:txBody>
      </p:sp>
      <p:grpSp>
        <p:nvGrpSpPr>
          <p:cNvPr id="25" name="Group 24"/>
          <p:cNvGrpSpPr/>
          <p:nvPr/>
        </p:nvGrpSpPr>
        <p:grpSpPr>
          <a:xfrm>
            <a:off x="4229786" y="3873500"/>
            <a:ext cx="533401" cy="546100"/>
            <a:chOff x="4254500" y="2819400"/>
            <a:chExt cx="533400" cy="546100"/>
          </a:xfrm>
        </p:grpSpPr>
        <p:sp>
          <p:nvSpPr>
            <p:cNvPr id="26" name="Oval 25"/>
            <p:cNvSpPr/>
            <p:nvPr/>
          </p:nvSpPr>
          <p:spPr>
            <a:xfrm>
              <a:off x="4254500" y="3022600"/>
              <a:ext cx="342900" cy="342900"/>
            </a:xfrm>
            <a:prstGeom prst="ellipse">
              <a:avLst/>
            </a:prstGeom>
            <a:noFill/>
            <a:ln w="57150" cmpd="sng">
              <a:solidFill>
                <a:srgbClr val="005D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5DE4"/>
                </a:solidFill>
              </a:endParaRPr>
            </a:p>
          </p:txBody>
        </p:sp>
        <p:cxnSp>
          <p:nvCxnSpPr>
            <p:cNvPr id="27" name="Straight Arrow Connector 26"/>
            <p:cNvCxnSpPr>
              <a:stCxn id="26" idx="7"/>
            </p:cNvCxnSpPr>
            <p:nvPr/>
          </p:nvCxnSpPr>
          <p:spPr>
            <a:xfrm flipV="1">
              <a:off x="4547183" y="2819400"/>
              <a:ext cx="240717" cy="253417"/>
            </a:xfrm>
            <a:prstGeom prst="straightConnector1">
              <a:avLst/>
            </a:prstGeom>
            <a:ln w="57150" cmpd="sng">
              <a:solidFill>
                <a:srgbClr val="005DE4"/>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4254500" y="2971800"/>
            <a:ext cx="342900" cy="660400"/>
            <a:chOff x="4254500" y="2971800"/>
            <a:chExt cx="342900" cy="660400"/>
          </a:xfrm>
        </p:grpSpPr>
        <p:sp>
          <p:nvSpPr>
            <p:cNvPr id="16" name="Oval 15"/>
            <p:cNvSpPr/>
            <p:nvPr/>
          </p:nvSpPr>
          <p:spPr>
            <a:xfrm>
              <a:off x="4254500" y="2971800"/>
              <a:ext cx="342900" cy="342900"/>
            </a:xfrm>
            <a:prstGeom prst="ellipse">
              <a:avLst/>
            </a:prstGeom>
            <a:noFill/>
            <a:ln w="57150" cmpd="sng">
              <a:solidFill>
                <a:srgbClr val="005D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5DE4"/>
                </a:solidFill>
              </a:endParaRPr>
            </a:p>
          </p:txBody>
        </p:sp>
        <p:cxnSp>
          <p:nvCxnSpPr>
            <p:cNvPr id="31" name="Straight Connector 30"/>
            <p:cNvCxnSpPr>
              <a:stCxn id="16" idx="4"/>
            </p:cNvCxnSpPr>
            <p:nvPr/>
          </p:nvCxnSpPr>
          <p:spPr>
            <a:xfrm flipH="1">
              <a:off x="4419600" y="3314700"/>
              <a:ext cx="6350" cy="317500"/>
            </a:xfrm>
            <a:prstGeom prst="line">
              <a:avLst/>
            </a:prstGeom>
            <a:ln w="57150" cmpd="sng">
              <a:solidFill>
                <a:srgbClr val="005DE4"/>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305300" y="3479800"/>
              <a:ext cx="228600" cy="0"/>
            </a:xfrm>
            <a:prstGeom prst="line">
              <a:avLst/>
            </a:prstGeom>
            <a:ln w="57150" cmpd="sng">
              <a:solidFill>
                <a:srgbClr val="005DE4"/>
              </a:solidFill>
            </a:ln>
          </p:spPr>
          <p:style>
            <a:lnRef idx="2">
              <a:schemeClr val="accent1"/>
            </a:lnRef>
            <a:fillRef idx="0">
              <a:schemeClr val="accent1"/>
            </a:fillRef>
            <a:effectRef idx="1">
              <a:schemeClr val="accent1"/>
            </a:effectRef>
            <a:fontRef idx="minor">
              <a:schemeClr val="tx1"/>
            </a:fontRef>
          </p:style>
        </p:cxnSp>
      </p:grpSp>
      <p:sp>
        <p:nvSpPr>
          <p:cNvPr id="35" name="Rectangle 34"/>
          <p:cNvSpPr/>
          <p:nvPr/>
        </p:nvSpPr>
        <p:spPr>
          <a:xfrm>
            <a:off x="7531101" y="3027740"/>
            <a:ext cx="2984500" cy="1477328"/>
          </a:xfrm>
          <a:prstGeom prst="rect">
            <a:avLst/>
          </a:prstGeom>
        </p:spPr>
        <p:txBody>
          <a:bodyPr wrap="square">
            <a:spAutoFit/>
          </a:bodyPr>
          <a:lstStyle/>
          <a:p>
            <a:r>
              <a:rPr lang="en-US" b="1" dirty="0">
                <a:solidFill>
                  <a:srgbClr val="005DE4"/>
                </a:solidFill>
                <a:latin typeface="Sailec Medium"/>
                <a:cs typeface="Sailec Medium"/>
              </a:rPr>
              <a:t>GSE alto: 58 %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alto: 50%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45 %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a:t>
            </a:r>
            <a:r>
              <a:rPr lang="en-US" b="1" dirty="0" err="1">
                <a:solidFill>
                  <a:srgbClr val="005DE4"/>
                </a:solidFill>
                <a:latin typeface="Sailec Medium"/>
                <a:cs typeface="Sailec Medium"/>
              </a:rPr>
              <a:t>bajo</a:t>
            </a:r>
            <a:r>
              <a:rPr lang="en-US" b="1" dirty="0">
                <a:solidFill>
                  <a:srgbClr val="005DE4"/>
                </a:solidFill>
                <a:latin typeface="Sailec Medium"/>
                <a:cs typeface="Sailec Medium"/>
              </a:rPr>
              <a:t>: 41 %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bajo</a:t>
            </a:r>
            <a:r>
              <a:rPr lang="en-US" b="1" dirty="0">
                <a:solidFill>
                  <a:srgbClr val="005DE4"/>
                </a:solidFill>
                <a:latin typeface="Sailec Medium"/>
                <a:cs typeface="Sailec Medium"/>
              </a:rPr>
              <a:t>: 36%</a:t>
            </a:r>
          </a:p>
        </p:txBody>
      </p:sp>
      <p:sp>
        <p:nvSpPr>
          <p:cNvPr id="18" name="Rectangle 17"/>
          <p:cNvSpPr/>
          <p:nvPr/>
        </p:nvSpPr>
        <p:spPr>
          <a:xfrm>
            <a:off x="565931" y="1599684"/>
            <a:ext cx="9601200" cy="369332"/>
          </a:xfrm>
          <a:prstGeom prst="rect">
            <a:avLst/>
          </a:prstGeom>
        </p:spPr>
        <p:txBody>
          <a:bodyPr wrap="square">
            <a:spAutoFit/>
          </a:bodyPr>
          <a:lstStyle/>
          <a:p>
            <a:r>
              <a:rPr lang="en-US" b="1" dirty="0">
                <a:solidFill>
                  <a:srgbClr val="005DE4"/>
                </a:solidFill>
                <a:latin typeface="Sailec"/>
                <a:cs typeface="Sailec"/>
              </a:rPr>
              <a:t>El 46 % de los </a:t>
            </a:r>
            <a:r>
              <a:rPr lang="en-US" b="1" dirty="0" err="1">
                <a:solidFill>
                  <a:srgbClr val="005DE4"/>
                </a:solidFill>
                <a:latin typeface="Sailec"/>
                <a:cs typeface="Sailec"/>
              </a:rPr>
              <a:t>estudiantes</a:t>
            </a:r>
            <a:r>
              <a:rPr lang="en-US" b="1" dirty="0">
                <a:solidFill>
                  <a:srgbClr val="005DE4"/>
                </a:solidFill>
                <a:latin typeface="Sailec"/>
                <a:cs typeface="Sailec"/>
              </a:rPr>
              <a:t> </a:t>
            </a:r>
            <a:r>
              <a:rPr lang="en-US" b="1" dirty="0" err="1">
                <a:solidFill>
                  <a:srgbClr val="005DE4"/>
                </a:solidFill>
                <a:latin typeface="Sailec"/>
                <a:cs typeface="Sailec"/>
              </a:rPr>
              <a:t>reconocía</a:t>
            </a:r>
            <a:r>
              <a:rPr lang="en-US" b="1" dirty="0">
                <a:solidFill>
                  <a:srgbClr val="005DE4"/>
                </a:solidFill>
                <a:latin typeface="Sailec"/>
                <a:cs typeface="Sailec"/>
              </a:rPr>
              <a:t> </a:t>
            </a:r>
            <a:r>
              <a:rPr lang="en-US" b="1" dirty="0" err="1">
                <a:solidFill>
                  <a:srgbClr val="005DE4"/>
                </a:solidFill>
                <a:latin typeface="Sailec"/>
                <a:cs typeface="Sailec"/>
              </a:rPr>
              <a:t>algunas</a:t>
            </a:r>
            <a:r>
              <a:rPr lang="en-US" b="1" dirty="0">
                <a:solidFill>
                  <a:srgbClr val="005DE4"/>
                </a:solidFill>
                <a:latin typeface="Sailec"/>
                <a:cs typeface="Sailec"/>
              </a:rPr>
              <a:t> </a:t>
            </a:r>
            <a:r>
              <a:rPr lang="en-US" b="1" dirty="0" err="1">
                <a:solidFill>
                  <a:srgbClr val="005DE4"/>
                </a:solidFill>
                <a:latin typeface="Sailec"/>
                <a:cs typeface="Sailec"/>
              </a:rPr>
              <a:t>palabras</a:t>
            </a:r>
            <a:r>
              <a:rPr lang="en-US" b="1" dirty="0">
                <a:solidFill>
                  <a:srgbClr val="005DE4"/>
                </a:solidFill>
                <a:latin typeface="Sailec"/>
                <a:cs typeface="Sailec"/>
              </a:rPr>
              <a:t> antes de </a:t>
            </a:r>
            <a:r>
              <a:rPr lang="en-US" b="1" dirty="0" err="1">
                <a:solidFill>
                  <a:srgbClr val="005DE4"/>
                </a:solidFill>
                <a:latin typeface="Sailec"/>
                <a:cs typeface="Sailec"/>
              </a:rPr>
              <a:t>comenzar</a:t>
            </a:r>
            <a:r>
              <a:rPr lang="en-US" b="1" dirty="0">
                <a:solidFill>
                  <a:srgbClr val="005DE4"/>
                </a:solidFill>
                <a:latin typeface="Sailec"/>
                <a:cs typeface="Sailec"/>
              </a:rPr>
              <a:t> 1° </a:t>
            </a:r>
            <a:r>
              <a:rPr lang="en-US" b="1" dirty="0" err="1">
                <a:solidFill>
                  <a:srgbClr val="005DE4"/>
                </a:solidFill>
                <a:latin typeface="Sailec"/>
                <a:cs typeface="Sailec"/>
              </a:rPr>
              <a:t>básico</a:t>
            </a:r>
            <a:r>
              <a:rPr lang="en-US" b="1" dirty="0">
                <a:solidFill>
                  <a:srgbClr val="005DE4"/>
                </a:solidFill>
                <a:latin typeface="Sailec"/>
                <a:cs typeface="Sailec"/>
              </a:rPr>
              <a:t>. </a:t>
            </a:r>
          </a:p>
        </p:txBody>
      </p:sp>
      <p:pic>
        <p:nvPicPr>
          <p:cNvPr id="19" name="Picture 18"/>
          <p:cNvPicPr>
            <a:picLocks noChangeAspect="1"/>
          </p:cNvPicPr>
          <p:nvPr/>
        </p:nvPicPr>
        <p:blipFill>
          <a:blip r:embed="rId2"/>
          <a:stretch>
            <a:fillRect/>
          </a:stretch>
        </p:blipFill>
        <p:spPr>
          <a:xfrm>
            <a:off x="736602" y="2564986"/>
            <a:ext cx="2374900" cy="2400714"/>
          </a:xfrm>
          <a:prstGeom prst="rect">
            <a:avLst/>
          </a:prstGeom>
        </p:spPr>
      </p:pic>
      <p:sp>
        <p:nvSpPr>
          <p:cNvPr id="21" name="Título 1">
            <a:extLst>
              <a:ext uri="{FF2B5EF4-FFF2-40B4-BE49-F238E27FC236}">
                <a16:creationId xmlns:a16="http://schemas.microsoft.com/office/drawing/2014/main" id="{30656013-25D5-C640-BB9F-413A54E59E0C}"/>
              </a:ext>
            </a:extLst>
          </p:cNvPr>
          <p:cNvSpPr txBox="1">
            <a:spLocks/>
          </p:cNvSpPr>
          <p:nvPr/>
        </p:nvSpPr>
        <p:spPr>
          <a:xfrm>
            <a:off x="587749" y="151456"/>
            <a:ext cx="6943352" cy="1456267"/>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pPr>
              <a:lnSpc>
                <a:spcPct val="100000"/>
              </a:lnSpc>
            </a:pPr>
            <a:r>
              <a:rPr lang="es-CL" sz="3200" spc="0" dirty="0">
                <a:solidFill>
                  <a:srgbClr val="E83842"/>
                </a:solidFill>
              </a:rPr>
              <a:t>3. </a:t>
            </a:r>
            <a:r>
              <a:rPr lang="es-CL" sz="3200" spc="0" dirty="0">
                <a:solidFill>
                  <a:srgbClr val="005DE4"/>
                </a:solidFill>
              </a:rPr>
              <a:t>Habilidades prelectoras: reconocer algunas palabras </a:t>
            </a:r>
          </a:p>
        </p:txBody>
      </p:sp>
    </p:spTree>
    <p:extLst>
      <p:ext uri="{BB962C8B-B14F-4D97-AF65-F5344CB8AC3E}">
        <p14:creationId xmlns:p14="http://schemas.microsoft.com/office/powerpoint/2010/main" val="1545402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57B54C6-0FD3-48C7-B885-C92BAC00C370}"/>
              </a:ext>
            </a:extLst>
          </p:cNvPr>
          <p:cNvPicPr>
            <a:picLocks noChangeAspect="1"/>
          </p:cNvPicPr>
          <p:nvPr/>
        </p:nvPicPr>
        <p:blipFill rotWithShape="1">
          <a:blip r:embed="rId2"/>
          <a:srcRect l="9381" t="53982" r="45087" b="6279"/>
          <a:stretch/>
        </p:blipFill>
        <p:spPr>
          <a:xfrm>
            <a:off x="1443548" y="4165760"/>
            <a:ext cx="4313803" cy="1815785"/>
          </a:xfrm>
          <a:prstGeom prst="rect">
            <a:avLst/>
          </a:prstGeom>
        </p:spPr>
      </p:pic>
      <p:sp>
        <p:nvSpPr>
          <p:cNvPr id="8" name="Rectangle 7"/>
          <p:cNvSpPr/>
          <p:nvPr/>
        </p:nvSpPr>
        <p:spPr>
          <a:xfrm>
            <a:off x="618394" y="1248607"/>
            <a:ext cx="7904162" cy="923330"/>
          </a:xfrm>
          <a:prstGeom prst="rect">
            <a:avLst/>
          </a:prstGeom>
        </p:spPr>
        <p:txBody>
          <a:bodyPr wrap="square">
            <a:spAutoFit/>
          </a:bodyPr>
          <a:lstStyle/>
          <a:p>
            <a:r>
              <a:rPr lang="en-US" b="1" dirty="0" err="1">
                <a:solidFill>
                  <a:srgbClr val="005DE4"/>
                </a:solidFill>
                <a:latin typeface="Sailec"/>
                <a:cs typeface="Sailec"/>
              </a:rPr>
              <a:t>Observamos</a:t>
            </a:r>
            <a:r>
              <a:rPr lang="en-US" b="1" dirty="0">
                <a:solidFill>
                  <a:srgbClr val="005DE4"/>
                </a:solidFill>
                <a:latin typeface="Sailec"/>
                <a:cs typeface="Sailec"/>
              </a:rPr>
              <a:t> 51 </a:t>
            </a:r>
            <a:r>
              <a:rPr lang="en-US" b="1" dirty="0" err="1">
                <a:solidFill>
                  <a:srgbClr val="005DE4"/>
                </a:solidFill>
                <a:latin typeface="Sailec"/>
                <a:cs typeface="Sailec"/>
              </a:rPr>
              <a:t>puntos</a:t>
            </a:r>
            <a:r>
              <a:rPr lang="en-US" b="1" dirty="0">
                <a:solidFill>
                  <a:srgbClr val="005DE4"/>
                </a:solidFill>
                <a:latin typeface="Sailec"/>
                <a:cs typeface="Sailec"/>
              </a:rPr>
              <a:t> de </a:t>
            </a:r>
            <a:r>
              <a:rPr lang="en-US" b="1" dirty="0" err="1">
                <a:solidFill>
                  <a:srgbClr val="005DE4"/>
                </a:solidFill>
                <a:latin typeface="Sailec"/>
                <a:cs typeface="Sailec"/>
              </a:rPr>
              <a:t>diferencia</a:t>
            </a:r>
            <a:r>
              <a:rPr lang="en-US" b="1" dirty="0">
                <a:solidFill>
                  <a:srgbClr val="005DE4"/>
                </a:solidFill>
                <a:latin typeface="Sailec"/>
                <a:cs typeface="Sailec"/>
              </a:rPr>
              <a:t> en la </a:t>
            </a:r>
            <a:r>
              <a:rPr lang="en-US" b="1" dirty="0" err="1">
                <a:solidFill>
                  <a:srgbClr val="005DE4"/>
                </a:solidFill>
                <a:latin typeface="Sailec"/>
                <a:cs typeface="Sailec"/>
              </a:rPr>
              <a:t>prueba</a:t>
            </a:r>
            <a:r>
              <a:rPr lang="en-US" b="1" dirty="0">
                <a:solidFill>
                  <a:srgbClr val="005DE4"/>
                </a:solidFill>
                <a:latin typeface="Sailec"/>
                <a:cs typeface="Sailec"/>
              </a:rPr>
              <a:t> de </a:t>
            </a:r>
            <a:r>
              <a:rPr lang="en-US" b="1" dirty="0" err="1">
                <a:solidFill>
                  <a:srgbClr val="005DE4"/>
                </a:solidFill>
                <a:latin typeface="Sailec"/>
                <a:cs typeface="Sailec"/>
              </a:rPr>
              <a:t>Lectura</a:t>
            </a:r>
            <a:r>
              <a:rPr lang="en-US" b="1" dirty="0">
                <a:solidFill>
                  <a:srgbClr val="005DE4"/>
                </a:solidFill>
                <a:latin typeface="Sailec"/>
                <a:cs typeface="Sailec"/>
              </a:rPr>
              <a:t> entre los </a:t>
            </a:r>
            <a:r>
              <a:rPr lang="en-US" b="1" dirty="0" err="1">
                <a:solidFill>
                  <a:srgbClr val="005DE4"/>
                </a:solidFill>
                <a:latin typeface="Sailec"/>
                <a:cs typeface="Sailec"/>
              </a:rPr>
              <a:t>estudiantes</a:t>
            </a:r>
            <a:r>
              <a:rPr lang="en-US" b="1" dirty="0">
                <a:solidFill>
                  <a:srgbClr val="005DE4"/>
                </a:solidFill>
                <a:latin typeface="Sailec"/>
                <a:cs typeface="Sailec"/>
              </a:rPr>
              <a:t> </a:t>
            </a:r>
            <a:r>
              <a:rPr lang="en-US" b="1" dirty="0" err="1">
                <a:solidFill>
                  <a:srgbClr val="005DE4"/>
                </a:solidFill>
                <a:latin typeface="Sailec"/>
                <a:cs typeface="Sailec"/>
              </a:rPr>
              <a:t>que</a:t>
            </a:r>
            <a:r>
              <a:rPr lang="en-US" b="1" dirty="0">
                <a:solidFill>
                  <a:srgbClr val="005DE4"/>
                </a:solidFill>
                <a:latin typeface="Sailec"/>
                <a:cs typeface="Sailec"/>
              </a:rPr>
              <a:t> no </a:t>
            </a:r>
            <a:r>
              <a:rPr lang="en-US" b="1" dirty="0" err="1">
                <a:solidFill>
                  <a:srgbClr val="005DE4"/>
                </a:solidFill>
                <a:latin typeface="Sailec"/>
                <a:cs typeface="Sailec"/>
              </a:rPr>
              <a:t>identificaban</a:t>
            </a:r>
            <a:r>
              <a:rPr lang="en-US" b="1" dirty="0">
                <a:solidFill>
                  <a:srgbClr val="005DE4"/>
                </a:solidFill>
                <a:latin typeface="Sailec"/>
                <a:cs typeface="Sailec"/>
              </a:rPr>
              <a:t> </a:t>
            </a:r>
            <a:r>
              <a:rPr lang="en-US" b="1" dirty="0" err="1">
                <a:solidFill>
                  <a:srgbClr val="005DE4"/>
                </a:solidFill>
                <a:latin typeface="Sailec"/>
                <a:cs typeface="Sailec"/>
              </a:rPr>
              <a:t>las</a:t>
            </a:r>
            <a:r>
              <a:rPr lang="en-US" b="1" dirty="0">
                <a:solidFill>
                  <a:srgbClr val="005DE4"/>
                </a:solidFill>
                <a:latin typeface="Sailec"/>
                <a:cs typeface="Sailec"/>
              </a:rPr>
              <a:t> </a:t>
            </a:r>
            <a:r>
              <a:rPr lang="en-US" b="1" dirty="0" err="1">
                <a:solidFill>
                  <a:srgbClr val="005DE4"/>
                </a:solidFill>
                <a:latin typeface="Sailec"/>
                <a:cs typeface="Sailec"/>
              </a:rPr>
              <a:t>letras</a:t>
            </a:r>
            <a:r>
              <a:rPr lang="en-US" b="1" dirty="0">
                <a:solidFill>
                  <a:srgbClr val="005DE4"/>
                </a:solidFill>
                <a:latin typeface="Sailec"/>
                <a:cs typeface="Sailec"/>
              </a:rPr>
              <a:t> del </a:t>
            </a:r>
            <a:r>
              <a:rPr lang="en-US" b="1" dirty="0" err="1">
                <a:solidFill>
                  <a:srgbClr val="005DE4"/>
                </a:solidFill>
                <a:latin typeface="Sailec"/>
                <a:cs typeface="Sailec"/>
              </a:rPr>
              <a:t>abecedario</a:t>
            </a:r>
            <a:r>
              <a:rPr lang="en-US" b="1" dirty="0">
                <a:solidFill>
                  <a:srgbClr val="005DE4"/>
                </a:solidFill>
                <a:latin typeface="Sailec"/>
                <a:cs typeface="Sailec"/>
              </a:rPr>
              <a:t> y los </a:t>
            </a:r>
            <a:r>
              <a:rPr lang="en-US" b="1" dirty="0" err="1">
                <a:solidFill>
                  <a:srgbClr val="005DE4"/>
                </a:solidFill>
                <a:latin typeface="Sailec"/>
                <a:cs typeface="Sailec"/>
              </a:rPr>
              <a:t>que</a:t>
            </a:r>
            <a:r>
              <a:rPr lang="en-US" b="1" dirty="0">
                <a:solidFill>
                  <a:srgbClr val="005DE4"/>
                </a:solidFill>
                <a:latin typeface="Sailec"/>
                <a:cs typeface="Sailec"/>
              </a:rPr>
              <a:t> </a:t>
            </a:r>
            <a:r>
              <a:rPr lang="en-US" b="1" dirty="0" err="1">
                <a:solidFill>
                  <a:srgbClr val="005DE4"/>
                </a:solidFill>
                <a:latin typeface="Sailec"/>
                <a:cs typeface="Sailec"/>
              </a:rPr>
              <a:t>si</a:t>
            </a:r>
            <a:r>
              <a:rPr lang="en-US" b="1" dirty="0">
                <a:solidFill>
                  <a:srgbClr val="005DE4"/>
                </a:solidFill>
                <a:latin typeface="Sailec"/>
                <a:cs typeface="Sailec"/>
              </a:rPr>
              <a:t> lo </a:t>
            </a:r>
            <a:r>
              <a:rPr lang="en-US" b="1" dirty="0" err="1">
                <a:solidFill>
                  <a:srgbClr val="005DE4"/>
                </a:solidFill>
                <a:latin typeface="Sailec"/>
                <a:cs typeface="Sailec"/>
              </a:rPr>
              <a:t>hacían</a:t>
            </a:r>
            <a:r>
              <a:rPr lang="en-US" b="1" dirty="0">
                <a:solidFill>
                  <a:srgbClr val="005DE4"/>
                </a:solidFill>
                <a:latin typeface="Sailec"/>
                <a:cs typeface="Sailec"/>
              </a:rPr>
              <a:t> </a:t>
            </a:r>
            <a:r>
              <a:rPr lang="en-US" b="1" dirty="0" err="1">
                <a:solidFill>
                  <a:srgbClr val="005DE4"/>
                </a:solidFill>
                <a:latin typeface="Sailec"/>
                <a:cs typeface="Sailec"/>
              </a:rPr>
              <a:t>muy</a:t>
            </a:r>
            <a:r>
              <a:rPr lang="en-US" b="1" dirty="0">
                <a:solidFill>
                  <a:srgbClr val="005DE4"/>
                </a:solidFill>
                <a:latin typeface="Sailec"/>
                <a:cs typeface="Sailec"/>
              </a:rPr>
              <a:t> </a:t>
            </a:r>
            <a:r>
              <a:rPr lang="en-US" b="1" dirty="0" err="1">
                <a:solidFill>
                  <a:srgbClr val="005DE4"/>
                </a:solidFill>
                <a:latin typeface="Sailec"/>
                <a:cs typeface="Sailec"/>
              </a:rPr>
              <a:t>bien</a:t>
            </a:r>
            <a:r>
              <a:rPr lang="en-US" b="1" dirty="0">
                <a:solidFill>
                  <a:srgbClr val="005DE4"/>
                </a:solidFill>
                <a:latin typeface="Sailec"/>
                <a:cs typeface="Sailec"/>
              </a:rPr>
              <a:t> antes de </a:t>
            </a:r>
            <a:r>
              <a:rPr lang="en-US" b="1" dirty="0" err="1">
                <a:solidFill>
                  <a:srgbClr val="005DE4"/>
                </a:solidFill>
                <a:latin typeface="Sailec"/>
                <a:cs typeface="Sailec"/>
              </a:rPr>
              <a:t>entrar</a:t>
            </a:r>
            <a:r>
              <a:rPr lang="en-US" b="1" dirty="0">
                <a:solidFill>
                  <a:srgbClr val="005DE4"/>
                </a:solidFill>
                <a:latin typeface="Sailec"/>
                <a:cs typeface="Sailec"/>
              </a:rPr>
              <a:t> a 1° </a:t>
            </a:r>
            <a:r>
              <a:rPr lang="en-US" b="1" dirty="0" err="1">
                <a:solidFill>
                  <a:srgbClr val="005DE4"/>
                </a:solidFill>
                <a:latin typeface="Sailec"/>
                <a:cs typeface="Sailec"/>
              </a:rPr>
              <a:t>básico</a:t>
            </a:r>
            <a:r>
              <a:rPr lang="en-US" b="1" dirty="0">
                <a:solidFill>
                  <a:srgbClr val="005DE4"/>
                </a:solidFill>
                <a:latin typeface="Sailec"/>
                <a:cs typeface="Sailec"/>
              </a:rPr>
              <a:t>.</a:t>
            </a:r>
          </a:p>
        </p:txBody>
      </p:sp>
      <p:sp>
        <p:nvSpPr>
          <p:cNvPr id="9"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12" name="Rectángulo 7">
            <a:extLst>
              <a:ext uri="{FF2B5EF4-FFF2-40B4-BE49-F238E27FC236}">
                <a16:creationId xmlns:a16="http://schemas.microsoft.com/office/drawing/2014/main" id="{1025E37C-600A-4C69-B536-1D5E89813585}"/>
              </a:ext>
            </a:extLst>
          </p:cNvPr>
          <p:cNvSpPr/>
          <p:nvPr/>
        </p:nvSpPr>
        <p:spPr>
          <a:xfrm>
            <a:off x="3505200" y="3030016"/>
            <a:ext cx="3037113" cy="874085"/>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217 </a:t>
            </a:r>
            <a:r>
              <a:rPr lang="es-ES" b="1" dirty="0">
                <a:solidFill>
                  <a:srgbClr val="E83842"/>
                </a:solidFill>
                <a:latin typeface="Sailec"/>
                <a:ea typeface="Calibri" panose="020F0502020204030204" pitchFamily="34" charset="0"/>
                <a:cs typeface="Sailec"/>
              </a:rPr>
              <a:t>puntos</a:t>
            </a:r>
          </a:p>
        </p:txBody>
      </p:sp>
      <p:sp>
        <p:nvSpPr>
          <p:cNvPr id="13" name="Rectángulo 7">
            <a:extLst>
              <a:ext uri="{FF2B5EF4-FFF2-40B4-BE49-F238E27FC236}">
                <a16:creationId xmlns:a16="http://schemas.microsoft.com/office/drawing/2014/main" id="{1025E37C-600A-4C69-B536-1D5E89813585}"/>
              </a:ext>
            </a:extLst>
          </p:cNvPr>
          <p:cNvSpPr/>
          <p:nvPr/>
        </p:nvSpPr>
        <p:spPr>
          <a:xfrm>
            <a:off x="8077200" y="3030016"/>
            <a:ext cx="3037113" cy="874085"/>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268 </a:t>
            </a:r>
            <a:r>
              <a:rPr lang="es-ES" b="1" dirty="0">
                <a:solidFill>
                  <a:srgbClr val="E83842"/>
                </a:solidFill>
                <a:latin typeface="Sailec"/>
                <a:ea typeface="Calibri" panose="020F0502020204030204" pitchFamily="34" charset="0"/>
                <a:cs typeface="Sailec"/>
              </a:rPr>
              <a:t>puntos</a:t>
            </a:r>
          </a:p>
        </p:txBody>
      </p:sp>
      <p:sp>
        <p:nvSpPr>
          <p:cNvPr id="14" name="Rectangle 13"/>
          <p:cNvSpPr/>
          <p:nvPr/>
        </p:nvSpPr>
        <p:spPr>
          <a:xfrm>
            <a:off x="3213100" y="2472829"/>
            <a:ext cx="3454400" cy="600571"/>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077621" y="2457963"/>
            <a:ext cx="3729579" cy="646331"/>
          </a:xfrm>
          <a:prstGeom prst="rect">
            <a:avLst/>
          </a:prstGeom>
        </p:spPr>
        <p:txBody>
          <a:bodyPr wrap="square">
            <a:spAutoFit/>
          </a:bodyPr>
          <a:lstStyle/>
          <a:p>
            <a:pPr algn="ctr"/>
            <a:r>
              <a:rPr lang="es-ES_tradnl" b="1" dirty="0">
                <a:solidFill>
                  <a:srgbClr val="005DE4"/>
                </a:solidFill>
                <a:latin typeface="Sailec"/>
                <a:cs typeface="Sailec"/>
              </a:rPr>
              <a:t>No reconoce las letras del abecedario antes de 1° básico</a:t>
            </a:r>
            <a:endParaRPr lang="en-US" b="1" dirty="0">
              <a:solidFill>
                <a:srgbClr val="005DE4"/>
              </a:solidFill>
              <a:latin typeface="Sailec"/>
              <a:cs typeface="Sailec"/>
            </a:endParaRPr>
          </a:p>
        </p:txBody>
      </p:sp>
      <p:sp>
        <p:nvSpPr>
          <p:cNvPr id="16" name="Rectangle 15"/>
          <p:cNvSpPr/>
          <p:nvPr/>
        </p:nvSpPr>
        <p:spPr>
          <a:xfrm>
            <a:off x="7467601" y="2452869"/>
            <a:ext cx="3937001" cy="620531"/>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454901" y="2457963"/>
            <a:ext cx="3966622" cy="646331"/>
          </a:xfrm>
          <a:prstGeom prst="rect">
            <a:avLst/>
          </a:prstGeom>
        </p:spPr>
        <p:txBody>
          <a:bodyPr wrap="square">
            <a:spAutoFit/>
          </a:bodyPr>
          <a:lstStyle/>
          <a:p>
            <a:pPr algn="ctr"/>
            <a:r>
              <a:rPr lang="es-ES_tradnl" b="1" dirty="0">
                <a:solidFill>
                  <a:srgbClr val="005DE4"/>
                </a:solidFill>
                <a:latin typeface="Sailec"/>
                <a:cs typeface="Sailec"/>
              </a:rPr>
              <a:t>Reconoce muy bien las letras del abecedario antes de 1° básico</a:t>
            </a:r>
            <a:endParaRPr lang="en-US" b="1" dirty="0">
              <a:solidFill>
                <a:srgbClr val="005DE4"/>
              </a:solidFill>
              <a:latin typeface="Sailec"/>
              <a:cs typeface="Sailec"/>
            </a:endParaRPr>
          </a:p>
        </p:txBody>
      </p:sp>
      <p:sp>
        <p:nvSpPr>
          <p:cNvPr id="18" name="Rectangle 17"/>
          <p:cNvSpPr/>
          <p:nvPr/>
        </p:nvSpPr>
        <p:spPr>
          <a:xfrm>
            <a:off x="6426202" y="4924691"/>
            <a:ext cx="5130800" cy="923330"/>
          </a:xfrm>
          <a:prstGeom prst="rect">
            <a:avLst/>
          </a:prstGeom>
        </p:spPr>
        <p:txBody>
          <a:bodyPr wrap="square">
            <a:spAutoFit/>
          </a:bodyPr>
          <a:lstStyle/>
          <a:p>
            <a:r>
              <a:rPr lang="en-US" dirty="0" err="1">
                <a:solidFill>
                  <a:srgbClr val="005DE4"/>
                </a:solidFill>
                <a:latin typeface="Sailec Medium"/>
                <a:cs typeface="Sailec Medium"/>
              </a:rPr>
              <a:t>Estudiantes</a:t>
            </a:r>
            <a:r>
              <a:rPr lang="en-US" dirty="0">
                <a:solidFill>
                  <a:srgbClr val="005DE4"/>
                </a:solidFill>
                <a:latin typeface="Sailec Medium"/>
                <a:cs typeface="Sailec Medium"/>
              </a:rPr>
              <a:t> </a:t>
            </a:r>
            <a:r>
              <a:rPr lang="en-US" dirty="0" err="1">
                <a:solidFill>
                  <a:srgbClr val="005DE4"/>
                </a:solidFill>
                <a:latin typeface="Sailec Medium"/>
                <a:cs typeface="Sailec Medium"/>
              </a:rPr>
              <a:t>que</a:t>
            </a:r>
            <a:r>
              <a:rPr lang="en-US" dirty="0">
                <a:solidFill>
                  <a:srgbClr val="005DE4"/>
                </a:solidFill>
                <a:latin typeface="Sailec Medium"/>
                <a:cs typeface="Sailec Medium"/>
              </a:rPr>
              <a:t> </a:t>
            </a:r>
            <a:r>
              <a:rPr lang="en-US" dirty="0" err="1">
                <a:solidFill>
                  <a:srgbClr val="005DE4"/>
                </a:solidFill>
                <a:latin typeface="Sailec Medium"/>
                <a:cs typeface="Sailec Medium"/>
              </a:rPr>
              <a:t>reconocían</a:t>
            </a:r>
            <a:r>
              <a:rPr lang="en-US" dirty="0">
                <a:solidFill>
                  <a:srgbClr val="005DE4"/>
                </a:solidFill>
                <a:latin typeface="Sailec Medium"/>
                <a:cs typeface="Sailec Medium"/>
              </a:rPr>
              <a:t> </a:t>
            </a:r>
            <a:r>
              <a:rPr lang="en-US" dirty="0" err="1">
                <a:solidFill>
                  <a:srgbClr val="005DE4"/>
                </a:solidFill>
                <a:latin typeface="Sailec Medium"/>
                <a:cs typeface="Sailec Medium"/>
              </a:rPr>
              <a:t>algunas</a:t>
            </a:r>
            <a:r>
              <a:rPr lang="en-US" dirty="0">
                <a:solidFill>
                  <a:srgbClr val="005DE4"/>
                </a:solidFill>
                <a:latin typeface="Sailec Medium"/>
                <a:cs typeface="Sailec Medium"/>
              </a:rPr>
              <a:t> </a:t>
            </a:r>
            <a:r>
              <a:rPr lang="en-US" dirty="0" err="1">
                <a:solidFill>
                  <a:srgbClr val="005DE4"/>
                </a:solidFill>
                <a:latin typeface="Sailec Medium"/>
                <a:cs typeface="Sailec Medium"/>
              </a:rPr>
              <a:t>letras</a:t>
            </a:r>
            <a:r>
              <a:rPr lang="en-US" dirty="0">
                <a:solidFill>
                  <a:srgbClr val="005DE4"/>
                </a:solidFill>
                <a:latin typeface="Sailec Medium"/>
                <a:cs typeface="Sailec Medium"/>
              </a:rPr>
              <a:t> antes de 1° </a:t>
            </a:r>
            <a:r>
              <a:rPr lang="en-US" dirty="0" err="1">
                <a:solidFill>
                  <a:srgbClr val="005DE4"/>
                </a:solidFill>
                <a:latin typeface="Sailec Medium"/>
                <a:cs typeface="Sailec Medium"/>
              </a:rPr>
              <a:t>básico</a:t>
            </a:r>
            <a:r>
              <a:rPr lang="en-US" dirty="0">
                <a:solidFill>
                  <a:srgbClr val="005DE4"/>
                </a:solidFill>
                <a:latin typeface="Sailec Medium"/>
                <a:cs typeface="Sailec Medium"/>
              </a:rPr>
              <a:t> </a:t>
            </a:r>
            <a:r>
              <a:rPr lang="en-US" dirty="0" err="1">
                <a:solidFill>
                  <a:srgbClr val="005DE4"/>
                </a:solidFill>
                <a:latin typeface="Sailec Medium"/>
                <a:cs typeface="Sailec Medium"/>
              </a:rPr>
              <a:t>obtienen</a:t>
            </a:r>
            <a:r>
              <a:rPr lang="en-US" dirty="0">
                <a:solidFill>
                  <a:srgbClr val="005DE4"/>
                </a:solidFill>
                <a:latin typeface="Sailec Medium"/>
                <a:cs typeface="Sailec Medium"/>
              </a:rPr>
              <a:t> </a:t>
            </a:r>
            <a:r>
              <a:rPr lang="en-US" dirty="0" err="1">
                <a:solidFill>
                  <a:srgbClr val="005DE4"/>
                </a:solidFill>
                <a:latin typeface="Sailec Medium"/>
                <a:cs typeface="Sailec Medium"/>
              </a:rPr>
              <a:t>mejores</a:t>
            </a:r>
            <a:r>
              <a:rPr lang="en-US" dirty="0">
                <a:solidFill>
                  <a:srgbClr val="005DE4"/>
                </a:solidFill>
                <a:latin typeface="Sailec Medium"/>
                <a:cs typeface="Sailec Medium"/>
              </a:rPr>
              <a:t> </a:t>
            </a:r>
            <a:r>
              <a:rPr lang="en-US" dirty="0" err="1">
                <a:solidFill>
                  <a:srgbClr val="005DE4"/>
                </a:solidFill>
                <a:latin typeface="Sailec Medium"/>
                <a:cs typeface="Sailec Medium"/>
              </a:rPr>
              <a:t>puntajes</a:t>
            </a:r>
            <a:r>
              <a:rPr lang="en-US" dirty="0">
                <a:solidFill>
                  <a:srgbClr val="005DE4"/>
                </a:solidFill>
                <a:latin typeface="Sailec Medium"/>
                <a:cs typeface="Sailec Medium"/>
              </a:rPr>
              <a:t> en la </a:t>
            </a:r>
            <a:r>
              <a:rPr lang="en-US" dirty="0" err="1">
                <a:solidFill>
                  <a:srgbClr val="005DE4"/>
                </a:solidFill>
                <a:latin typeface="Sailec Medium"/>
                <a:cs typeface="Sailec Medium"/>
              </a:rPr>
              <a:t>prueba</a:t>
            </a:r>
            <a:r>
              <a:rPr lang="en-US" dirty="0">
                <a:solidFill>
                  <a:srgbClr val="005DE4"/>
                </a:solidFill>
                <a:latin typeface="Sailec Medium"/>
                <a:cs typeface="Sailec Medium"/>
              </a:rPr>
              <a:t> en </a:t>
            </a:r>
            <a:r>
              <a:rPr lang="en-US" dirty="0" err="1">
                <a:solidFill>
                  <a:srgbClr val="005DE4"/>
                </a:solidFill>
                <a:latin typeface="Sailec Medium"/>
                <a:cs typeface="Sailec Medium"/>
              </a:rPr>
              <a:t>todos</a:t>
            </a:r>
            <a:r>
              <a:rPr lang="en-US" dirty="0">
                <a:solidFill>
                  <a:srgbClr val="005DE4"/>
                </a:solidFill>
                <a:latin typeface="Sailec Medium"/>
                <a:cs typeface="Sailec Medium"/>
              </a:rPr>
              <a:t> los GSE.</a:t>
            </a:r>
          </a:p>
        </p:txBody>
      </p:sp>
      <p:pic>
        <p:nvPicPr>
          <p:cNvPr id="19" name="Picture 18"/>
          <p:cNvPicPr>
            <a:picLocks noChangeAspect="1"/>
          </p:cNvPicPr>
          <p:nvPr/>
        </p:nvPicPr>
        <p:blipFill>
          <a:blip r:embed="rId3"/>
          <a:stretch>
            <a:fillRect/>
          </a:stretch>
        </p:blipFill>
        <p:spPr>
          <a:xfrm>
            <a:off x="1460500" y="2552701"/>
            <a:ext cx="1168400" cy="1181100"/>
          </a:xfrm>
          <a:prstGeom prst="rect">
            <a:avLst/>
          </a:prstGeom>
        </p:spPr>
      </p:pic>
      <p:sp>
        <p:nvSpPr>
          <p:cNvPr id="22" name="Título 1">
            <a:extLst>
              <a:ext uri="{FF2B5EF4-FFF2-40B4-BE49-F238E27FC236}">
                <a16:creationId xmlns:a16="http://schemas.microsoft.com/office/drawing/2014/main" id="{5CA3FCA5-17BE-C34B-B2B6-D72AB99C87BF}"/>
              </a:ext>
            </a:extLst>
          </p:cNvPr>
          <p:cNvSpPr txBox="1">
            <a:spLocks/>
          </p:cNvSpPr>
          <p:nvPr/>
        </p:nvSpPr>
        <p:spPr>
          <a:xfrm>
            <a:off x="587749" y="217205"/>
            <a:ext cx="6943352" cy="1094115"/>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pPr>
              <a:lnSpc>
                <a:spcPct val="100000"/>
              </a:lnSpc>
            </a:pPr>
            <a:r>
              <a:rPr lang="es-CL" sz="3200" spc="0" dirty="0">
                <a:solidFill>
                  <a:srgbClr val="E83842"/>
                </a:solidFill>
              </a:rPr>
              <a:t>3. </a:t>
            </a:r>
            <a:r>
              <a:rPr lang="es-CL" sz="3200" spc="0" dirty="0">
                <a:solidFill>
                  <a:srgbClr val="005DE4"/>
                </a:solidFill>
              </a:rPr>
              <a:t>Habilidades prelectoras</a:t>
            </a:r>
          </a:p>
        </p:txBody>
      </p:sp>
    </p:spTree>
    <p:extLst>
      <p:ext uri="{BB962C8B-B14F-4D97-AF65-F5344CB8AC3E}">
        <p14:creationId xmlns:p14="http://schemas.microsoft.com/office/powerpoint/2010/main" val="1934583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p:cNvSpPr/>
          <p:nvPr/>
        </p:nvSpPr>
        <p:spPr>
          <a:xfrm>
            <a:off x="7302500" y="2946400"/>
            <a:ext cx="3454400" cy="1676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14" name="Rectángulo 7">
            <a:extLst>
              <a:ext uri="{FF2B5EF4-FFF2-40B4-BE49-F238E27FC236}">
                <a16:creationId xmlns:a16="http://schemas.microsoft.com/office/drawing/2014/main" id="{1025E37C-600A-4C69-B536-1D5E89813585}"/>
              </a:ext>
            </a:extLst>
          </p:cNvPr>
          <p:cNvSpPr/>
          <p:nvPr/>
        </p:nvSpPr>
        <p:spPr>
          <a:xfrm>
            <a:off x="4546602" y="2844475"/>
            <a:ext cx="2287813" cy="1767048"/>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60%</a:t>
            </a:r>
          </a:p>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54%</a:t>
            </a:r>
            <a:endParaRPr lang="es-ES" b="1" dirty="0">
              <a:solidFill>
                <a:srgbClr val="E83842"/>
              </a:solidFill>
              <a:latin typeface="Sailec"/>
              <a:ea typeface="Calibri" panose="020F0502020204030204" pitchFamily="34" charset="0"/>
              <a:cs typeface="Sailec"/>
            </a:endParaRPr>
          </a:p>
        </p:txBody>
      </p:sp>
      <p:grpSp>
        <p:nvGrpSpPr>
          <p:cNvPr id="25" name="Group 24"/>
          <p:cNvGrpSpPr/>
          <p:nvPr/>
        </p:nvGrpSpPr>
        <p:grpSpPr>
          <a:xfrm>
            <a:off x="4254500" y="3873500"/>
            <a:ext cx="533401" cy="546100"/>
            <a:chOff x="4254500" y="2819400"/>
            <a:chExt cx="533400" cy="546100"/>
          </a:xfrm>
        </p:grpSpPr>
        <p:sp>
          <p:nvSpPr>
            <p:cNvPr id="26" name="Oval 25"/>
            <p:cNvSpPr/>
            <p:nvPr/>
          </p:nvSpPr>
          <p:spPr>
            <a:xfrm>
              <a:off x="4254500" y="3022600"/>
              <a:ext cx="342900" cy="342900"/>
            </a:xfrm>
            <a:prstGeom prst="ellipse">
              <a:avLst/>
            </a:prstGeom>
            <a:noFill/>
            <a:ln w="57150" cmpd="sng">
              <a:solidFill>
                <a:srgbClr val="005D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a:stCxn id="26" idx="7"/>
            </p:cNvCxnSpPr>
            <p:nvPr/>
          </p:nvCxnSpPr>
          <p:spPr>
            <a:xfrm flipV="1">
              <a:off x="4547183" y="2819400"/>
              <a:ext cx="240717" cy="253417"/>
            </a:xfrm>
            <a:prstGeom prst="straightConnector1">
              <a:avLst/>
            </a:prstGeom>
            <a:ln w="57150" cmpd="sng">
              <a:solidFill>
                <a:srgbClr val="005DE4"/>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4254500" y="2971800"/>
            <a:ext cx="342900" cy="660400"/>
            <a:chOff x="4254500" y="2971800"/>
            <a:chExt cx="342900" cy="660400"/>
          </a:xfrm>
        </p:grpSpPr>
        <p:sp>
          <p:nvSpPr>
            <p:cNvPr id="16" name="Oval 15"/>
            <p:cNvSpPr/>
            <p:nvPr/>
          </p:nvSpPr>
          <p:spPr>
            <a:xfrm>
              <a:off x="4254500" y="2971800"/>
              <a:ext cx="342900" cy="342900"/>
            </a:xfrm>
            <a:prstGeom prst="ellipse">
              <a:avLst/>
            </a:prstGeom>
            <a:noFill/>
            <a:ln w="57150" cmpd="sng">
              <a:solidFill>
                <a:srgbClr val="005D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a:stCxn id="16" idx="4"/>
            </p:cNvCxnSpPr>
            <p:nvPr/>
          </p:nvCxnSpPr>
          <p:spPr>
            <a:xfrm flipH="1">
              <a:off x="4419600" y="3314700"/>
              <a:ext cx="6350" cy="317500"/>
            </a:xfrm>
            <a:prstGeom prst="line">
              <a:avLst/>
            </a:prstGeom>
            <a:ln w="57150" cmpd="sng">
              <a:solidFill>
                <a:srgbClr val="005DE4"/>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305300" y="3479800"/>
              <a:ext cx="228600" cy="0"/>
            </a:xfrm>
            <a:prstGeom prst="line">
              <a:avLst/>
            </a:prstGeom>
            <a:ln w="57150" cmpd="sng">
              <a:solidFill>
                <a:srgbClr val="005DE4"/>
              </a:solidFill>
            </a:ln>
          </p:spPr>
          <p:style>
            <a:lnRef idx="2">
              <a:schemeClr val="accent1"/>
            </a:lnRef>
            <a:fillRef idx="0">
              <a:schemeClr val="accent1"/>
            </a:fillRef>
            <a:effectRef idx="1">
              <a:schemeClr val="accent1"/>
            </a:effectRef>
            <a:fontRef idx="minor">
              <a:schemeClr val="tx1"/>
            </a:fontRef>
          </p:style>
        </p:cxnSp>
      </p:grpSp>
      <p:sp>
        <p:nvSpPr>
          <p:cNvPr id="35" name="Rectangle 34"/>
          <p:cNvSpPr/>
          <p:nvPr/>
        </p:nvSpPr>
        <p:spPr>
          <a:xfrm>
            <a:off x="7531101" y="3027740"/>
            <a:ext cx="2984500" cy="1477328"/>
          </a:xfrm>
          <a:prstGeom prst="rect">
            <a:avLst/>
          </a:prstGeom>
        </p:spPr>
        <p:txBody>
          <a:bodyPr wrap="square">
            <a:spAutoFit/>
          </a:bodyPr>
          <a:lstStyle/>
          <a:p>
            <a:r>
              <a:rPr lang="en-US" b="1" dirty="0">
                <a:solidFill>
                  <a:srgbClr val="005DE4"/>
                </a:solidFill>
                <a:latin typeface="Sailec Medium"/>
                <a:cs typeface="Sailec Medium"/>
              </a:rPr>
              <a:t>GSE alto: 74 %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alto: 64 %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55 %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a:t>
            </a:r>
            <a:r>
              <a:rPr lang="en-US" b="1" dirty="0" err="1">
                <a:solidFill>
                  <a:srgbClr val="005DE4"/>
                </a:solidFill>
                <a:latin typeface="Sailec Medium"/>
                <a:cs typeface="Sailec Medium"/>
              </a:rPr>
              <a:t>bajo</a:t>
            </a:r>
            <a:r>
              <a:rPr lang="en-US" b="1" dirty="0">
                <a:solidFill>
                  <a:srgbClr val="005DE4"/>
                </a:solidFill>
                <a:latin typeface="Sailec Medium"/>
                <a:cs typeface="Sailec Medium"/>
              </a:rPr>
              <a:t>: 49 %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bajo</a:t>
            </a:r>
            <a:r>
              <a:rPr lang="en-US" b="1" dirty="0">
                <a:solidFill>
                  <a:srgbClr val="005DE4"/>
                </a:solidFill>
                <a:latin typeface="Sailec Medium"/>
                <a:cs typeface="Sailec Medium"/>
              </a:rPr>
              <a:t>: 44 %</a:t>
            </a:r>
          </a:p>
        </p:txBody>
      </p:sp>
      <p:sp>
        <p:nvSpPr>
          <p:cNvPr id="21" name="Rectangle 20"/>
          <p:cNvSpPr/>
          <p:nvPr/>
        </p:nvSpPr>
        <p:spPr>
          <a:xfrm>
            <a:off x="601100" y="1287840"/>
            <a:ext cx="7112000" cy="646331"/>
          </a:xfrm>
          <a:prstGeom prst="rect">
            <a:avLst/>
          </a:prstGeom>
        </p:spPr>
        <p:txBody>
          <a:bodyPr wrap="square">
            <a:spAutoFit/>
          </a:bodyPr>
          <a:lstStyle/>
          <a:p>
            <a:r>
              <a:rPr lang="en-US" b="1" dirty="0">
                <a:solidFill>
                  <a:srgbClr val="005DE4"/>
                </a:solidFill>
                <a:latin typeface="Sailec"/>
                <a:cs typeface="Sailec"/>
              </a:rPr>
              <a:t>El 57 % de los </a:t>
            </a:r>
            <a:r>
              <a:rPr lang="en-US" b="1" dirty="0" err="1">
                <a:solidFill>
                  <a:srgbClr val="005DE4"/>
                </a:solidFill>
                <a:latin typeface="Sailec"/>
                <a:cs typeface="Sailec"/>
              </a:rPr>
              <a:t>estudiantes</a:t>
            </a:r>
            <a:r>
              <a:rPr lang="en-US" b="1" dirty="0">
                <a:solidFill>
                  <a:srgbClr val="005DE4"/>
                </a:solidFill>
                <a:latin typeface="Sailec"/>
                <a:cs typeface="Sailec"/>
              </a:rPr>
              <a:t> </a:t>
            </a:r>
            <a:r>
              <a:rPr lang="en-US" b="1" dirty="0" err="1">
                <a:solidFill>
                  <a:srgbClr val="005DE4"/>
                </a:solidFill>
                <a:latin typeface="Sailec"/>
                <a:cs typeface="Sailec"/>
              </a:rPr>
              <a:t>reconoce</a:t>
            </a:r>
            <a:r>
              <a:rPr lang="en-US" b="1" dirty="0">
                <a:solidFill>
                  <a:srgbClr val="005DE4"/>
                </a:solidFill>
                <a:latin typeface="Sailec"/>
                <a:cs typeface="Sailec"/>
              </a:rPr>
              <a:t> </a:t>
            </a:r>
            <a:r>
              <a:rPr lang="en-US" b="1" dirty="0" err="1">
                <a:solidFill>
                  <a:srgbClr val="005DE4"/>
                </a:solidFill>
                <a:latin typeface="Sailec"/>
                <a:cs typeface="Sailec"/>
              </a:rPr>
              <a:t>letras</a:t>
            </a:r>
            <a:r>
              <a:rPr lang="en-US" b="1" dirty="0">
                <a:solidFill>
                  <a:srgbClr val="005DE4"/>
                </a:solidFill>
                <a:latin typeface="Sailec"/>
                <a:cs typeface="Sailec"/>
              </a:rPr>
              <a:t> del </a:t>
            </a:r>
            <a:r>
              <a:rPr lang="en-US" b="1" dirty="0" err="1">
                <a:solidFill>
                  <a:srgbClr val="005DE4"/>
                </a:solidFill>
                <a:latin typeface="Sailec"/>
                <a:cs typeface="Sailec"/>
              </a:rPr>
              <a:t>abecedario</a:t>
            </a:r>
            <a:r>
              <a:rPr lang="en-US" b="1" dirty="0">
                <a:solidFill>
                  <a:srgbClr val="005DE4"/>
                </a:solidFill>
                <a:latin typeface="Sailec"/>
                <a:cs typeface="Sailec"/>
              </a:rPr>
              <a:t> antes de </a:t>
            </a:r>
            <a:r>
              <a:rPr lang="en-US" b="1" dirty="0" err="1">
                <a:solidFill>
                  <a:srgbClr val="005DE4"/>
                </a:solidFill>
                <a:latin typeface="Sailec"/>
                <a:cs typeface="Sailec"/>
              </a:rPr>
              <a:t>comenzar</a:t>
            </a:r>
            <a:r>
              <a:rPr lang="en-US" b="1" dirty="0">
                <a:solidFill>
                  <a:srgbClr val="005DE4"/>
                </a:solidFill>
                <a:latin typeface="Sailec"/>
                <a:cs typeface="Sailec"/>
              </a:rPr>
              <a:t> 1° </a:t>
            </a:r>
            <a:r>
              <a:rPr lang="en-US" b="1" dirty="0" err="1">
                <a:solidFill>
                  <a:srgbClr val="005DE4"/>
                </a:solidFill>
                <a:latin typeface="Sailec"/>
                <a:cs typeface="Sailec"/>
              </a:rPr>
              <a:t>básico</a:t>
            </a:r>
            <a:r>
              <a:rPr lang="en-US" b="1" dirty="0">
                <a:solidFill>
                  <a:srgbClr val="005DE4"/>
                </a:solidFill>
                <a:latin typeface="Sailec"/>
                <a:cs typeface="Sailec"/>
              </a:rPr>
              <a:t>. </a:t>
            </a:r>
          </a:p>
        </p:txBody>
      </p:sp>
      <p:pic>
        <p:nvPicPr>
          <p:cNvPr id="22" name="Picture 21"/>
          <p:cNvPicPr>
            <a:picLocks noChangeAspect="1"/>
          </p:cNvPicPr>
          <p:nvPr/>
        </p:nvPicPr>
        <p:blipFill>
          <a:blip r:embed="rId2"/>
          <a:stretch>
            <a:fillRect/>
          </a:stretch>
        </p:blipFill>
        <p:spPr>
          <a:xfrm>
            <a:off x="736602" y="2564986"/>
            <a:ext cx="2374900" cy="2400714"/>
          </a:xfrm>
          <a:prstGeom prst="rect">
            <a:avLst/>
          </a:prstGeom>
        </p:spPr>
      </p:pic>
      <p:sp>
        <p:nvSpPr>
          <p:cNvPr id="19" name="Título 1">
            <a:extLst>
              <a:ext uri="{FF2B5EF4-FFF2-40B4-BE49-F238E27FC236}">
                <a16:creationId xmlns:a16="http://schemas.microsoft.com/office/drawing/2014/main" id="{B4CC26F5-5DC1-6941-8B3D-E8AF30A683C5}"/>
              </a:ext>
            </a:extLst>
          </p:cNvPr>
          <p:cNvSpPr txBox="1">
            <a:spLocks/>
          </p:cNvSpPr>
          <p:nvPr/>
        </p:nvSpPr>
        <p:spPr>
          <a:xfrm>
            <a:off x="587749" y="217205"/>
            <a:ext cx="6943352" cy="1094115"/>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pPr>
              <a:lnSpc>
                <a:spcPct val="100000"/>
              </a:lnSpc>
            </a:pPr>
            <a:r>
              <a:rPr lang="es-CL" sz="3200" spc="0" dirty="0">
                <a:solidFill>
                  <a:srgbClr val="E83842"/>
                </a:solidFill>
              </a:rPr>
              <a:t>3. </a:t>
            </a:r>
            <a:r>
              <a:rPr lang="es-CL" sz="3200" spc="0" dirty="0">
                <a:solidFill>
                  <a:srgbClr val="005DE4"/>
                </a:solidFill>
              </a:rPr>
              <a:t>Habilidades prelectoras</a:t>
            </a:r>
          </a:p>
        </p:txBody>
      </p:sp>
    </p:spTree>
    <p:extLst>
      <p:ext uri="{BB962C8B-B14F-4D97-AF65-F5344CB8AC3E}">
        <p14:creationId xmlns:p14="http://schemas.microsoft.com/office/powerpoint/2010/main" val="2929934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4A9E6BF2-3B71-4C91-9A06-778FF23D02A3}"/>
              </a:ext>
            </a:extLst>
          </p:cNvPr>
          <p:cNvSpPr txBox="1">
            <a:spLocks/>
          </p:cNvSpPr>
          <p:nvPr/>
        </p:nvSpPr>
        <p:spPr>
          <a:xfrm>
            <a:off x="497017" y="188242"/>
            <a:ext cx="8041501" cy="1756574"/>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50000"/>
              </a:lnSpc>
            </a:pPr>
            <a:r>
              <a:rPr lang="es-CL" sz="3200" dirty="0">
                <a:solidFill>
                  <a:srgbClr val="005DE4"/>
                </a:solidFill>
              </a:rPr>
              <a:t>Desde la evidencia</a:t>
            </a:r>
          </a:p>
          <a:p>
            <a:pPr>
              <a:lnSpc>
                <a:spcPct val="100000"/>
              </a:lnSpc>
            </a:pPr>
            <a:r>
              <a:rPr lang="es-CL" sz="3200" dirty="0">
                <a:solidFill>
                  <a:srgbClr val="E83842"/>
                </a:solidFill>
              </a:rPr>
              <a:t>Elementos que se asocian al aprendizaje de la lectura</a:t>
            </a:r>
          </a:p>
        </p:txBody>
      </p:sp>
      <p:sp>
        <p:nvSpPr>
          <p:cNvPr id="8"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9" name="Marcador de contenido 2">
            <a:extLst>
              <a:ext uri="{FF2B5EF4-FFF2-40B4-BE49-F238E27FC236}">
                <a16:creationId xmlns:a16="http://schemas.microsoft.com/office/drawing/2014/main" id="{9C089817-27DE-47F7-A5E3-C6CCED75CD36}"/>
              </a:ext>
            </a:extLst>
          </p:cNvPr>
          <p:cNvSpPr>
            <a:spLocks noGrp="1"/>
          </p:cNvSpPr>
          <p:nvPr>
            <p:ph idx="1"/>
          </p:nvPr>
        </p:nvSpPr>
        <p:spPr>
          <a:xfrm>
            <a:off x="711200" y="2895867"/>
            <a:ext cx="6455719" cy="3911068"/>
          </a:xfrm>
        </p:spPr>
        <p:txBody>
          <a:bodyPr>
            <a:noAutofit/>
          </a:bodyPr>
          <a:lstStyle/>
          <a:p>
            <a:pPr lvl="1">
              <a:lnSpc>
                <a:spcPct val="100000"/>
              </a:lnSpc>
              <a:buClr>
                <a:srgbClr val="E83842"/>
              </a:buClr>
              <a:buFont typeface="Arial"/>
              <a:buChar char="•"/>
            </a:pPr>
            <a:r>
              <a:rPr lang="en-US" sz="2200" b="1" dirty="0" err="1">
                <a:solidFill>
                  <a:srgbClr val="005DE4"/>
                </a:solidFill>
                <a:latin typeface="Sailec"/>
              </a:rPr>
              <a:t>Apoyos</a:t>
            </a:r>
            <a:r>
              <a:rPr lang="en-US" sz="2200" b="1" dirty="0">
                <a:solidFill>
                  <a:srgbClr val="005DE4"/>
                </a:solidFill>
                <a:latin typeface="Sailec"/>
              </a:rPr>
              <a:t> </a:t>
            </a:r>
            <a:r>
              <a:rPr lang="en-US" sz="2200" b="1" dirty="0" err="1">
                <a:solidFill>
                  <a:srgbClr val="005DE4"/>
                </a:solidFill>
                <a:latin typeface="Sailec"/>
              </a:rPr>
              <a:t>adicionales</a:t>
            </a:r>
            <a:r>
              <a:rPr lang="en-US" sz="2200" b="1" dirty="0">
                <a:solidFill>
                  <a:srgbClr val="005DE4"/>
                </a:solidFill>
                <a:latin typeface="Sailec"/>
              </a:rPr>
              <a:t> en la </a:t>
            </a:r>
            <a:r>
              <a:rPr lang="en-US" sz="2200" b="1" dirty="0" err="1">
                <a:solidFill>
                  <a:srgbClr val="005DE4"/>
                </a:solidFill>
                <a:latin typeface="Sailec"/>
              </a:rPr>
              <a:t>familia</a:t>
            </a:r>
            <a:r>
              <a:rPr lang="en-US" sz="2200" b="1" dirty="0">
                <a:solidFill>
                  <a:srgbClr val="005DE4"/>
                </a:solidFill>
                <a:latin typeface="Sailec"/>
              </a:rPr>
              <a:t>, </a:t>
            </a:r>
            <a:r>
              <a:rPr lang="en-US" sz="2200" b="1" dirty="0" err="1">
                <a:solidFill>
                  <a:srgbClr val="005DE4"/>
                </a:solidFill>
                <a:latin typeface="Sailec"/>
              </a:rPr>
              <a:t>como</a:t>
            </a:r>
            <a:r>
              <a:rPr lang="en-US" sz="2200" b="1" dirty="0">
                <a:solidFill>
                  <a:srgbClr val="005DE4"/>
                </a:solidFill>
                <a:latin typeface="Sailec"/>
              </a:rPr>
              <a:t> padres que </a:t>
            </a:r>
            <a:r>
              <a:rPr lang="en-US" sz="2200" b="1" dirty="0" err="1">
                <a:solidFill>
                  <a:srgbClr val="005DE4"/>
                </a:solidFill>
                <a:latin typeface="Sailec"/>
              </a:rPr>
              <a:t>leen</a:t>
            </a:r>
            <a:r>
              <a:rPr lang="en-US" sz="2200" b="1" dirty="0">
                <a:solidFill>
                  <a:srgbClr val="005DE4"/>
                </a:solidFill>
                <a:latin typeface="Sailec"/>
              </a:rPr>
              <a:t> con </a:t>
            </a:r>
            <a:r>
              <a:rPr lang="en-US" sz="2200" b="1" dirty="0" err="1">
                <a:solidFill>
                  <a:srgbClr val="005DE4"/>
                </a:solidFill>
                <a:latin typeface="Sailec"/>
              </a:rPr>
              <a:t>sus</a:t>
            </a:r>
            <a:r>
              <a:rPr lang="en-US" sz="2200" b="1" dirty="0">
                <a:solidFill>
                  <a:srgbClr val="005DE4"/>
                </a:solidFill>
                <a:latin typeface="Sailec"/>
              </a:rPr>
              <a:t> </a:t>
            </a:r>
            <a:r>
              <a:rPr lang="en-US" sz="2200" b="1" dirty="0" err="1">
                <a:solidFill>
                  <a:srgbClr val="005DE4"/>
                </a:solidFill>
                <a:latin typeface="Sailec"/>
              </a:rPr>
              <a:t>hijos</a:t>
            </a:r>
            <a:r>
              <a:rPr lang="en-US" sz="2200" b="1" dirty="0">
                <a:solidFill>
                  <a:srgbClr val="005DE4"/>
                </a:solidFill>
                <a:latin typeface="Sailec"/>
              </a:rPr>
              <a:t>.</a:t>
            </a:r>
          </a:p>
          <a:p>
            <a:pPr lvl="1">
              <a:lnSpc>
                <a:spcPct val="100000"/>
              </a:lnSpc>
              <a:buClr>
                <a:srgbClr val="E83842"/>
              </a:buClr>
              <a:buFont typeface="Arial"/>
              <a:buChar char="•"/>
            </a:pPr>
            <a:r>
              <a:rPr lang="en-US" sz="2200" b="1" dirty="0">
                <a:solidFill>
                  <a:srgbClr val="005DE4"/>
                </a:solidFill>
                <a:latin typeface="Sailec"/>
              </a:rPr>
              <a:t>La </a:t>
            </a:r>
            <a:r>
              <a:rPr lang="en-US" sz="2200" b="1" dirty="0" err="1">
                <a:solidFill>
                  <a:srgbClr val="005DE4"/>
                </a:solidFill>
                <a:latin typeface="Sailec"/>
              </a:rPr>
              <a:t>relación</a:t>
            </a:r>
            <a:r>
              <a:rPr lang="en-US" sz="2200" b="1" dirty="0">
                <a:solidFill>
                  <a:srgbClr val="005DE4"/>
                </a:solidFill>
                <a:latin typeface="Sailec"/>
              </a:rPr>
              <a:t> que </a:t>
            </a:r>
            <a:r>
              <a:rPr lang="en-US" sz="2200" b="1" dirty="0" err="1">
                <a:solidFill>
                  <a:srgbClr val="005DE4"/>
                </a:solidFill>
                <a:latin typeface="Sailec"/>
              </a:rPr>
              <a:t>establece</a:t>
            </a:r>
            <a:r>
              <a:rPr lang="en-US" sz="2200" b="1" dirty="0">
                <a:solidFill>
                  <a:srgbClr val="005DE4"/>
                </a:solidFill>
                <a:latin typeface="Sailec"/>
              </a:rPr>
              <a:t> la </a:t>
            </a:r>
            <a:r>
              <a:rPr lang="en-US" sz="2200" b="1" dirty="0" err="1">
                <a:solidFill>
                  <a:srgbClr val="005DE4"/>
                </a:solidFill>
                <a:latin typeface="Sailec"/>
              </a:rPr>
              <a:t>familia</a:t>
            </a:r>
            <a:r>
              <a:rPr lang="en-US" sz="2200" b="1" dirty="0">
                <a:solidFill>
                  <a:srgbClr val="005DE4"/>
                </a:solidFill>
                <a:latin typeface="Sailec"/>
              </a:rPr>
              <a:t> con la </a:t>
            </a:r>
            <a:r>
              <a:rPr lang="en-US" sz="2200" b="1" dirty="0" err="1">
                <a:solidFill>
                  <a:srgbClr val="005DE4"/>
                </a:solidFill>
                <a:latin typeface="Sailec"/>
              </a:rPr>
              <a:t>escuela</a:t>
            </a:r>
            <a:r>
              <a:rPr lang="en-US" sz="2200" b="1" dirty="0">
                <a:solidFill>
                  <a:srgbClr val="005DE4"/>
                </a:solidFill>
                <a:latin typeface="Sailec"/>
              </a:rPr>
              <a:t>; </a:t>
            </a:r>
            <a:r>
              <a:rPr lang="en-US" sz="2200" b="1" dirty="0" err="1">
                <a:solidFill>
                  <a:srgbClr val="005DE4"/>
                </a:solidFill>
                <a:latin typeface="Sailec"/>
              </a:rPr>
              <a:t>por</a:t>
            </a:r>
            <a:r>
              <a:rPr lang="en-US" sz="2200" b="1" dirty="0">
                <a:solidFill>
                  <a:srgbClr val="005DE4"/>
                </a:solidFill>
                <a:latin typeface="Sailec"/>
              </a:rPr>
              <a:t> </a:t>
            </a:r>
            <a:r>
              <a:rPr lang="en-US" sz="2200" b="1" dirty="0" err="1">
                <a:solidFill>
                  <a:srgbClr val="005DE4"/>
                </a:solidFill>
                <a:latin typeface="Sailec"/>
              </a:rPr>
              <a:t>ejemplo</a:t>
            </a:r>
            <a:r>
              <a:rPr lang="en-US" sz="2200" b="1" dirty="0">
                <a:solidFill>
                  <a:srgbClr val="005DE4"/>
                </a:solidFill>
                <a:latin typeface="Sailec"/>
              </a:rPr>
              <a:t> el </a:t>
            </a:r>
            <a:r>
              <a:rPr lang="en-US" sz="2200" b="1" dirty="0" err="1">
                <a:solidFill>
                  <a:srgbClr val="005DE4"/>
                </a:solidFill>
                <a:latin typeface="Sailec"/>
              </a:rPr>
              <a:t>nivel</a:t>
            </a:r>
            <a:r>
              <a:rPr lang="en-US" sz="2200" b="1" dirty="0">
                <a:solidFill>
                  <a:srgbClr val="005DE4"/>
                </a:solidFill>
                <a:latin typeface="Sailec"/>
              </a:rPr>
              <a:t> de </a:t>
            </a:r>
            <a:r>
              <a:rPr lang="en-US" sz="2200" b="1" dirty="0" err="1">
                <a:solidFill>
                  <a:srgbClr val="005DE4"/>
                </a:solidFill>
                <a:latin typeface="Sailec"/>
              </a:rPr>
              <a:t>participación</a:t>
            </a:r>
            <a:r>
              <a:rPr lang="en-US" sz="2200" b="1" dirty="0">
                <a:solidFill>
                  <a:srgbClr val="005DE4"/>
                </a:solidFill>
                <a:latin typeface="Sailec"/>
              </a:rPr>
              <a:t> y </a:t>
            </a:r>
            <a:r>
              <a:rPr lang="en-US" sz="2200" b="1" dirty="0" err="1">
                <a:solidFill>
                  <a:srgbClr val="005DE4"/>
                </a:solidFill>
                <a:latin typeface="Sailec"/>
              </a:rPr>
              <a:t>compromiso</a:t>
            </a:r>
            <a:r>
              <a:rPr lang="en-US" sz="2200" b="1" dirty="0">
                <a:solidFill>
                  <a:srgbClr val="005DE4"/>
                </a:solidFill>
                <a:latin typeface="Sailec"/>
              </a:rPr>
              <a:t>.</a:t>
            </a:r>
          </a:p>
          <a:p>
            <a:pPr lvl="1">
              <a:lnSpc>
                <a:spcPct val="100000"/>
              </a:lnSpc>
              <a:buClr>
                <a:srgbClr val="E83842"/>
              </a:buClr>
              <a:buFont typeface="Arial"/>
              <a:buChar char="•"/>
            </a:pPr>
            <a:r>
              <a:rPr lang="en-US" sz="2200" b="1" dirty="0">
                <a:solidFill>
                  <a:srgbClr val="005DE4"/>
                </a:solidFill>
                <a:latin typeface="Sailec"/>
              </a:rPr>
              <a:t>La </a:t>
            </a:r>
            <a:r>
              <a:rPr lang="en-US" sz="2200" b="1" dirty="0" err="1">
                <a:solidFill>
                  <a:srgbClr val="005DE4"/>
                </a:solidFill>
                <a:latin typeface="Sailec"/>
              </a:rPr>
              <a:t>conexión</a:t>
            </a:r>
            <a:r>
              <a:rPr lang="en-US" sz="2200" b="1" dirty="0">
                <a:solidFill>
                  <a:srgbClr val="005DE4"/>
                </a:solidFill>
                <a:latin typeface="Sailec"/>
              </a:rPr>
              <a:t> </a:t>
            </a:r>
            <a:r>
              <a:rPr lang="en-US" sz="2200" b="1" dirty="0" err="1">
                <a:solidFill>
                  <a:srgbClr val="005DE4"/>
                </a:solidFill>
                <a:latin typeface="Sailec"/>
              </a:rPr>
              <a:t>afectiva</a:t>
            </a:r>
            <a:r>
              <a:rPr lang="en-US" sz="2200" b="1" dirty="0">
                <a:solidFill>
                  <a:srgbClr val="005DE4"/>
                </a:solidFill>
                <a:latin typeface="Sailec"/>
              </a:rPr>
              <a:t> entre la casa y la </a:t>
            </a:r>
            <a:r>
              <a:rPr lang="en-US" sz="2200" b="1" dirty="0" err="1">
                <a:solidFill>
                  <a:srgbClr val="005DE4"/>
                </a:solidFill>
                <a:latin typeface="Sailec"/>
              </a:rPr>
              <a:t>escuela</a:t>
            </a:r>
            <a:r>
              <a:rPr lang="en-US" sz="2200" b="1" dirty="0">
                <a:solidFill>
                  <a:srgbClr val="005DE4"/>
                </a:solidFill>
                <a:latin typeface="Sailec"/>
              </a:rPr>
              <a:t>, </a:t>
            </a:r>
            <a:r>
              <a:rPr lang="en-US" sz="2200" b="1" dirty="0" err="1">
                <a:solidFill>
                  <a:srgbClr val="005DE4"/>
                </a:solidFill>
                <a:latin typeface="Sailec"/>
              </a:rPr>
              <a:t>reflejada</a:t>
            </a:r>
            <a:r>
              <a:rPr lang="en-US" sz="2200" b="1" dirty="0">
                <a:solidFill>
                  <a:srgbClr val="005DE4"/>
                </a:solidFill>
                <a:latin typeface="Sailec"/>
              </a:rPr>
              <a:t> </a:t>
            </a:r>
            <a:r>
              <a:rPr lang="en-US" sz="2200" b="1" dirty="0" err="1">
                <a:solidFill>
                  <a:srgbClr val="005DE4"/>
                </a:solidFill>
                <a:latin typeface="Sailec"/>
              </a:rPr>
              <a:t>por</a:t>
            </a:r>
            <a:r>
              <a:rPr lang="en-US" sz="2200" b="1" dirty="0">
                <a:solidFill>
                  <a:srgbClr val="005DE4"/>
                </a:solidFill>
                <a:latin typeface="Sailec"/>
              </a:rPr>
              <a:t> </a:t>
            </a:r>
            <a:r>
              <a:rPr lang="en-US" sz="2200" b="1" dirty="0" err="1">
                <a:solidFill>
                  <a:srgbClr val="005DE4"/>
                </a:solidFill>
                <a:latin typeface="Sailec"/>
              </a:rPr>
              <a:t>ejemplo</a:t>
            </a:r>
            <a:r>
              <a:rPr lang="en-US" sz="2200" b="1" dirty="0">
                <a:solidFill>
                  <a:srgbClr val="005DE4"/>
                </a:solidFill>
                <a:latin typeface="Sailec"/>
              </a:rPr>
              <a:t> en la </a:t>
            </a:r>
            <a:r>
              <a:rPr lang="en-US" sz="2200" b="1" dirty="0" err="1">
                <a:solidFill>
                  <a:srgbClr val="005DE4"/>
                </a:solidFill>
                <a:latin typeface="Sailec"/>
              </a:rPr>
              <a:t>confianza</a:t>
            </a:r>
            <a:r>
              <a:rPr lang="en-US" sz="2200" b="1" dirty="0">
                <a:solidFill>
                  <a:srgbClr val="005DE4"/>
                </a:solidFill>
                <a:latin typeface="Sailec"/>
              </a:rPr>
              <a:t>, </a:t>
            </a:r>
            <a:r>
              <a:rPr lang="en-US" sz="2200" b="1" dirty="0" err="1">
                <a:solidFill>
                  <a:srgbClr val="005DE4"/>
                </a:solidFill>
                <a:latin typeface="Sailec"/>
              </a:rPr>
              <a:t>reciprocidad</a:t>
            </a:r>
            <a:r>
              <a:rPr lang="en-US" sz="2200" b="1" dirty="0">
                <a:solidFill>
                  <a:srgbClr val="005DE4"/>
                </a:solidFill>
                <a:latin typeface="Sailec"/>
              </a:rPr>
              <a:t>, </a:t>
            </a:r>
            <a:r>
              <a:rPr lang="en-US" sz="2200" b="1" dirty="0" err="1">
                <a:solidFill>
                  <a:srgbClr val="005DE4"/>
                </a:solidFill>
                <a:latin typeface="Sailec"/>
              </a:rPr>
              <a:t>expectativas</a:t>
            </a:r>
            <a:r>
              <a:rPr lang="en-US" sz="2200" b="1" dirty="0">
                <a:solidFill>
                  <a:srgbClr val="005DE4"/>
                </a:solidFill>
                <a:latin typeface="Sailec"/>
              </a:rPr>
              <a:t> y </a:t>
            </a:r>
            <a:r>
              <a:rPr lang="en-US" sz="2200" b="1" dirty="0" err="1">
                <a:solidFill>
                  <a:srgbClr val="005DE4"/>
                </a:solidFill>
                <a:latin typeface="Sailec"/>
              </a:rPr>
              <a:t>creencias</a:t>
            </a:r>
            <a:r>
              <a:rPr lang="en-US" sz="2200" b="1" dirty="0">
                <a:solidFill>
                  <a:srgbClr val="005DE4"/>
                </a:solidFill>
                <a:latin typeface="Sailec"/>
              </a:rPr>
              <a:t> </a:t>
            </a:r>
            <a:r>
              <a:rPr lang="en-US" sz="2200" b="1" dirty="0" err="1">
                <a:solidFill>
                  <a:srgbClr val="005DE4"/>
                </a:solidFill>
                <a:latin typeface="Sailec"/>
              </a:rPr>
              <a:t>compartidas</a:t>
            </a:r>
            <a:r>
              <a:rPr lang="en-US" sz="2200" b="1" dirty="0">
                <a:solidFill>
                  <a:srgbClr val="005DE4"/>
                </a:solidFill>
                <a:latin typeface="Sailec"/>
              </a:rPr>
              <a:t>. </a:t>
            </a:r>
          </a:p>
        </p:txBody>
      </p:sp>
      <p:sp>
        <p:nvSpPr>
          <p:cNvPr id="10" name="Rectangle 9"/>
          <p:cNvSpPr/>
          <p:nvPr/>
        </p:nvSpPr>
        <p:spPr>
          <a:xfrm>
            <a:off x="558800" y="2166667"/>
            <a:ext cx="3454400" cy="533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28121" y="2261401"/>
            <a:ext cx="3119979" cy="400110"/>
          </a:xfrm>
          <a:prstGeom prst="rect">
            <a:avLst/>
          </a:prstGeom>
        </p:spPr>
        <p:txBody>
          <a:bodyPr wrap="square">
            <a:spAutoFit/>
          </a:bodyPr>
          <a:lstStyle/>
          <a:p>
            <a:pPr algn="ctr"/>
            <a:r>
              <a:rPr lang="es-ES_tradnl" sz="2000" b="1" spc="100" dirty="0">
                <a:solidFill>
                  <a:srgbClr val="005DE4"/>
                </a:solidFill>
                <a:latin typeface="Sailec"/>
                <a:cs typeface="Sailec"/>
              </a:rPr>
              <a:t>LA FAMILIA</a:t>
            </a:r>
            <a:endParaRPr lang="en-US" sz="2000" b="1" spc="100" dirty="0">
              <a:solidFill>
                <a:srgbClr val="005DE4"/>
              </a:solidFill>
              <a:latin typeface="Sailec"/>
              <a:cs typeface="Sailec"/>
            </a:endParaRPr>
          </a:p>
        </p:txBody>
      </p:sp>
      <p:pic>
        <p:nvPicPr>
          <p:cNvPr id="2" name="Picture 1"/>
          <p:cNvPicPr>
            <a:picLocks noChangeAspect="1"/>
          </p:cNvPicPr>
          <p:nvPr/>
        </p:nvPicPr>
        <p:blipFill>
          <a:blip r:embed="rId2"/>
          <a:stretch>
            <a:fillRect/>
          </a:stretch>
        </p:blipFill>
        <p:spPr>
          <a:xfrm>
            <a:off x="8375082" y="2700067"/>
            <a:ext cx="2826320" cy="3225800"/>
          </a:xfrm>
          <a:prstGeom prst="rect">
            <a:avLst/>
          </a:prstGeom>
        </p:spPr>
      </p:pic>
    </p:spTree>
    <p:extLst>
      <p:ext uri="{BB962C8B-B14F-4D97-AF65-F5344CB8AC3E}">
        <p14:creationId xmlns:p14="http://schemas.microsoft.com/office/powerpoint/2010/main" val="955430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7C855958-C708-4CEE-9545-4C91B362B979}"/>
              </a:ext>
            </a:extLst>
          </p:cNvPr>
          <p:cNvSpPr txBox="1">
            <a:spLocks/>
          </p:cNvSpPr>
          <p:nvPr/>
        </p:nvSpPr>
        <p:spPr>
          <a:xfrm>
            <a:off x="2305051" y="228600"/>
            <a:ext cx="7569198" cy="281940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kern="1200" spc="-120" baseline="0">
                <a:solidFill>
                  <a:schemeClr val="tx1"/>
                </a:solidFill>
                <a:latin typeface="+mj-lt"/>
                <a:ea typeface="+mj-ea"/>
                <a:cs typeface="+mj-cs"/>
              </a:defRPr>
            </a:lvl1pPr>
          </a:lstStyle>
          <a:p>
            <a:pPr algn="ctr"/>
            <a:r>
              <a:rPr lang="es-ES" sz="6000" b="1" dirty="0">
                <a:solidFill>
                  <a:srgbClr val="E83842"/>
                </a:solidFill>
                <a:latin typeface="Sailec"/>
                <a:cs typeface="Sailec"/>
              </a:rPr>
              <a:t>Compromiso</a:t>
            </a:r>
          </a:p>
          <a:p>
            <a:pPr algn="ctr"/>
            <a:r>
              <a:rPr lang="es-ES" sz="6000" b="1" dirty="0">
                <a:solidFill>
                  <a:srgbClr val="E83842"/>
                </a:solidFill>
                <a:latin typeface="Sailec"/>
                <a:cs typeface="Sailec"/>
              </a:rPr>
              <a:t>Sostenedores</a:t>
            </a:r>
            <a:endParaRPr lang="es-CL" sz="4800" dirty="0"/>
          </a:p>
        </p:txBody>
      </p:sp>
      <p:sp>
        <p:nvSpPr>
          <p:cNvPr id="12" name="Subtítulo 2">
            <a:extLst>
              <a:ext uri="{FF2B5EF4-FFF2-40B4-BE49-F238E27FC236}">
                <a16:creationId xmlns:a16="http://schemas.microsoft.com/office/drawing/2014/main" id="{ED778125-4940-4B11-B98F-A7815F35F3DA}"/>
              </a:ext>
            </a:extLst>
          </p:cNvPr>
          <p:cNvSpPr>
            <a:spLocks noGrp="1"/>
          </p:cNvSpPr>
          <p:nvPr>
            <p:ph type="subTitle" idx="1"/>
          </p:nvPr>
        </p:nvSpPr>
        <p:spPr>
          <a:xfrm>
            <a:off x="2241549" y="3311770"/>
            <a:ext cx="7696201" cy="2572055"/>
          </a:xfrm>
          <a:solidFill>
            <a:schemeClr val="bg1"/>
          </a:solidFill>
        </p:spPr>
        <p:txBody>
          <a:bodyPr>
            <a:normAutofit/>
          </a:bodyPr>
          <a:lstStyle/>
          <a:p>
            <a:pPr algn="ctr"/>
            <a:r>
              <a:rPr lang="es-ES" sz="4400" b="1" dirty="0">
                <a:solidFill>
                  <a:srgbClr val="005DE4"/>
                </a:solidFill>
                <a:latin typeface="Sailec Bold"/>
                <a:cs typeface="Sailec Bold"/>
              </a:rPr>
              <a:t>Que todos los niños de Chile aprendan a leer comprensivamente en primero básico</a:t>
            </a:r>
            <a:endParaRPr lang="es-CL" sz="4400" b="1" dirty="0">
              <a:solidFill>
                <a:srgbClr val="005DE4"/>
              </a:solidFill>
              <a:latin typeface="Sailec Bold"/>
              <a:cs typeface="Sailec Bold"/>
            </a:endParaRPr>
          </a:p>
        </p:txBody>
      </p:sp>
    </p:spTree>
    <p:extLst>
      <p:ext uri="{BB962C8B-B14F-4D97-AF65-F5344CB8AC3E}">
        <p14:creationId xmlns:p14="http://schemas.microsoft.com/office/powerpoint/2010/main" val="2977088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p:cNvSpPr/>
          <p:nvPr/>
        </p:nvSpPr>
        <p:spPr>
          <a:xfrm>
            <a:off x="7302500" y="2946400"/>
            <a:ext cx="3454400" cy="1676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14" name="Rectángulo 7">
            <a:extLst>
              <a:ext uri="{FF2B5EF4-FFF2-40B4-BE49-F238E27FC236}">
                <a16:creationId xmlns:a16="http://schemas.microsoft.com/office/drawing/2014/main" id="{1025E37C-600A-4C69-B536-1D5E89813585}"/>
              </a:ext>
            </a:extLst>
          </p:cNvPr>
          <p:cNvSpPr/>
          <p:nvPr/>
        </p:nvSpPr>
        <p:spPr>
          <a:xfrm>
            <a:off x="4546602" y="2844475"/>
            <a:ext cx="2287813" cy="1767048"/>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54%</a:t>
            </a:r>
          </a:p>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48%</a:t>
            </a:r>
            <a:endParaRPr lang="es-ES" b="1" dirty="0">
              <a:solidFill>
                <a:srgbClr val="E83842"/>
              </a:solidFill>
              <a:latin typeface="Sailec"/>
              <a:ea typeface="Calibri" panose="020F0502020204030204" pitchFamily="34" charset="0"/>
              <a:cs typeface="Sailec"/>
            </a:endParaRPr>
          </a:p>
        </p:txBody>
      </p:sp>
      <p:grpSp>
        <p:nvGrpSpPr>
          <p:cNvPr id="25" name="Group 24"/>
          <p:cNvGrpSpPr/>
          <p:nvPr/>
        </p:nvGrpSpPr>
        <p:grpSpPr>
          <a:xfrm>
            <a:off x="4254500" y="3873500"/>
            <a:ext cx="533401" cy="546100"/>
            <a:chOff x="4254500" y="2819400"/>
            <a:chExt cx="533400" cy="546100"/>
          </a:xfrm>
        </p:grpSpPr>
        <p:sp>
          <p:nvSpPr>
            <p:cNvPr id="26" name="Oval 25"/>
            <p:cNvSpPr/>
            <p:nvPr/>
          </p:nvSpPr>
          <p:spPr>
            <a:xfrm>
              <a:off x="4254500" y="3022600"/>
              <a:ext cx="342900" cy="342900"/>
            </a:xfrm>
            <a:prstGeom prst="ellipse">
              <a:avLst/>
            </a:prstGeom>
            <a:noFill/>
            <a:ln w="57150" cmpd="sng">
              <a:solidFill>
                <a:srgbClr val="005D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a:stCxn id="26" idx="7"/>
            </p:cNvCxnSpPr>
            <p:nvPr/>
          </p:nvCxnSpPr>
          <p:spPr>
            <a:xfrm flipV="1">
              <a:off x="4547183" y="2819400"/>
              <a:ext cx="240717" cy="253417"/>
            </a:xfrm>
            <a:prstGeom prst="straightConnector1">
              <a:avLst/>
            </a:prstGeom>
            <a:ln w="57150" cmpd="sng">
              <a:solidFill>
                <a:srgbClr val="005DE4"/>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4254500" y="2971800"/>
            <a:ext cx="342900" cy="660400"/>
            <a:chOff x="4254500" y="2971800"/>
            <a:chExt cx="342900" cy="660400"/>
          </a:xfrm>
        </p:grpSpPr>
        <p:sp>
          <p:nvSpPr>
            <p:cNvPr id="16" name="Oval 15"/>
            <p:cNvSpPr/>
            <p:nvPr/>
          </p:nvSpPr>
          <p:spPr>
            <a:xfrm>
              <a:off x="4254500" y="2971800"/>
              <a:ext cx="342900" cy="342900"/>
            </a:xfrm>
            <a:prstGeom prst="ellipse">
              <a:avLst/>
            </a:prstGeom>
            <a:noFill/>
            <a:ln w="57150" cmpd="sng">
              <a:solidFill>
                <a:srgbClr val="005D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a:stCxn id="16" idx="4"/>
            </p:cNvCxnSpPr>
            <p:nvPr/>
          </p:nvCxnSpPr>
          <p:spPr>
            <a:xfrm flipH="1">
              <a:off x="4419600" y="3314700"/>
              <a:ext cx="6350" cy="317500"/>
            </a:xfrm>
            <a:prstGeom prst="line">
              <a:avLst/>
            </a:prstGeom>
            <a:ln w="57150" cmpd="sng">
              <a:solidFill>
                <a:srgbClr val="005DE4"/>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305300" y="3479800"/>
              <a:ext cx="228600" cy="0"/>
            </a:xfrm>
            <a:prstGeom prst="line">
              <a:avLst/>
            </a:prstGeom>
            <a:ln w="57150" cmpd="sng">
              <a:solidFill>
                <a:srgbClr val="005DE4"/>
              </a:solidFill>
            </a:ln>
          </p:spPr>
          <p:style>
            <a:lnRef idx="2">
              <a:schemeClr val="accent1"/>
            </a:lnRef>
            <a:fillRef idx="0">
              <a:schemeClr val="accent1"/>
            </a:fillRef>
            <a:effectRef idx="1">
              <a:schemeClr val="accent1"/>
            </a:effectRef>
            <a:fontRef idx="minor">
              <a:schemeClr val="tx1"/>
            </a:fontRef>
          </p:style>
        </p:cxnSp>
      </p:grpSp>
      <p:sp>
        <p:nvSpPr>
          <p:cNvPr id="35" name="Rectangle 34"/>
          <p:cNvSpPr/>
          <p:nvPr/>
        </p:nvSpPr>
        <p:spPr>
          <a:xfrm>
            <a:off x="7531101" y="3027740"/>
            <a:ext cx="2984500" cy="1477328"/>
          </a:xfrm>
          <a:prstGeom prst="rect">
            <a:avLst/>
          </a:prstGeom>
        </p:spPr>
        <p:txBody>
          <a:bodyPr wrap="square">
            <a:spAutoFit/>
          </a:bodyPr>
          <a:lstStyle/>
          <a:p>
            <a:r>
              <a:rPr lang="en-US" b="1" dirty="0">
                <a:solidFill>
                  <a:srgbClr val="005DE4"/>
                </a:solidFill>
                <a:latin typeface="Sailec Medium"/>
                <a:cs typeface="Sailec Medium"/>
              </a:rPr>
              <a:t>GSE alto: 71 %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alto: 58 %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47 %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medio</a:t>
            </a:r>
            <a:r>
              <a:rPr lang="en-US" b="1" dirty="0">
                <a:solidFill>
                  <a:srgbClr val="005DE4"/>
                </a:solidFill>
                <a:latin typeface="Sailec Medium"/>
                <a:cs typeface="Sailec Medium"/>
              </a:rPr>
              <a:t> </a:t>
            </a:r>
            <a:r>
              <a:rPr lang="en-US" b="1" dirty="0" err="1">
                <a:solidFill>
                  <a:srgbClr val="005DE4"/>
                </a:solidFill>
                <a:latin typeface="Sailec Medium"/>
                <a:cs typeface="Sailec Medium"/>
              </a:rPr>
              <a:t>bajo</a:t>
            </a:r>
            <a:r>
              <a:rPr lang="en-US" b="1" dirty="0">
                <a:solidFill>
                  <a:srgbClr val="005DE4"/>
                </a:solidFill>
                <a:latin typeface="Sailec Medium"/>
                <a:cs typeface="Sailec Medium"/>
              </a:rPr>
              <a:t>: 42 % </a:t>
            </a:r>
          </a:p>
          <a:p>
            <a:r>
              <a:rPr lang="en-US" b="1" dirty="0">
                <a:solidFill>
                  <a:srgbClr val="005DE4"/>
                </a:solidFill>
                <a:latin typeface="Sailec Medium"/>
                <a:cs typeface="Sailec Medium"/>
              </a:rPr>
              <a:t>GSE </a:t>
            </a:r>
            <a:r>
              <a:rPr lang="en-US" b="1" dirty="0" err="1">
                <a:solidFill>
                  <a:srgbClr val="005DE4"/>
                </a:solidFill>
                <a:latin typeface="Sailec Medium"/>
                <a:cs typeface="Sailec Medium"/>
              </a:rPr>
              <a:t>bajo</a:t>
            </a:r>
            <a:r>
              <a:rPr lang="en-US" b="1" dirty="0">
                <a:solidFill>
                  <a:srgbClr val="005DE4"/>
                </a:solidFill>
                <a:latin typeface="Sailec Medium"/>
                <a:cs typeface="Sailec Medium"/>
              </a:rPr>
              <a:t>: 40 %</a:t>
            </a:r>
          </a:p>
        </p:txBody>
      </p:sp>
      <p:sp>
        <p:nvSpPr>
          <p:cNvPr id="20" name="Título 1">
            <a:extLst>
              <a:ext uri="{FF2B5EF4-FFF2-40B4-BE49-F238E27FC236}">
                <a16:creationId xmlns:a16="http://schemas.microsoft.com/office/drawing/2014/main" id="{E8491826-37B1-4C2A-948D-3007080D53F5}"/>
              </a:ext>
            </a:extLst>
          </p:cNvPr>
          <p:cNvSpPr txBox="1">
            <a:spLocks/>
          </p:cNvSpPr>
          <p:nvPr/>
        </p:nvSpPr>
        <p:spPr>
          <a:xfrm>
            <a:off x="569873" y="55034"/>
            <a:ext cx="11844866" cy="14562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pPr>
              <a:lnSpc>
                <a:spcPct val="100000"/>
              </a:lnSpc>
            </a:pPr>
            <a:r>
              <a:rPr lang="es-CL" sz="3200" spc="0" dirty="0">
                <a:solidFill>
                  <a:srgbClr val="E83842"/>
                </a:solidFill>
              </a:rPr>
              <a:t>4. </a:t>
            </a:r>
            <a:r>
              <a:rPr lang="es-CL" sz="3200" spc="0" dirty="0">
                <a:solidFill>
                  <a:srgbClr val="005DE4"/>
                </a:solidFill>
              </a:rPr>
              <a:t>Leer junto con los niños y niñas </a:t>
            </a:r>
          </a:p>
        </p:txBody>
      </p:sp>
      <p:sp>
        <p:nvSpPr>
          <p:cNvPr id="21" name="Rectangle 20"/>
          <p:cNvSpPr/>
          <p:nvPr/>
        </p:nvSpPr>
        <p:spPr>
          <a:xfrm>
            <a:off x="569873" y="1287841"/>
            <a:ext cx="9355094" cy="646331"/>
          </a:xfrm>
          <a:prstGeom prst="rect">
            <a:avLst/>
          </a:prstGeom>
        </p:spPr>
        <p:txBody>
          <a:bodyPr wrap="square">
            <a:spAutoFit/>
          </a:bodyPr>
          <a:lstStyle/>
          <a:p>
            <a:r>
              <a:rPr lang="en-US" b="1" dirty="0">
                <a:solidFill>
                  <a:srgbClr val="005DE4"/>
                </a:solidFill>
                <a:latin typeface="Sailec"/>
                <a:cs typeface="Sailec"/>
              </a:rPr>
              <a:t>El 50 % de los </a:t>
            </a:r>
            <a:r>
              <a:rPr lang="en-US" b="1" dirty="0" err="1">
                <a:solidFill>
                  <a:srgbClr val="005DE4"/>
                </a:solidFill>
                <a:latin typeface="Sailec"/>
                <a:cs typeface="Sailec"/>
              </a:rPr>
              <a:t>apoderados</a:t>
            </a:r>
            <a:r>
              <a:rPr lang="en-US" b="1" dirty="0">
                <a:solidFill>
                  <a:srgbClr val="005DE4"/>
                </a:solidFill>
                <a:latin typeface="Sailec"/>
                <a:cs typeface="Sailec"/>
              </a:rPr>
              <a:t> dice </a:t>
            </a:r>
            <a:r>
              <a:rPr lang="en-US" b="1" dirty="0" err="1">
                <a:solidFill>
                  <a:srgbClr val="005DE4"/>
                </a:solidFill>
                <a:latin typeface="Sailec"/>
                <a:cs typeface="Sailec"/>
              </a:rPr>
              <a:t>que</a:t>
            </a:r>
            <a:r>
              <a:rPr lang="en-US" b="1" dirty="0">
                <a:solidFill>
                  <a:srgbClr val="005DE4"/>
                </a:solidFill>
                <a:latin typeface="Sailec"/>
                <a:cs typeface="Sailec"/>
              </a:rPr>
              <a:t> antes de 1° </a:t>
            </a:r>
            <a:r>
              <a:rPr lang="en-US" b="1" dirty="0" err="1">
                <a:solidFill>
                  <a:srgbClr val="005DE4"/>
                </a:solidFill>
                <a:latin typeface="Sailec"/>
                <a:cs typeface="Sailec"/>
              </a:rPr>
              <a:t>básico</a:t>
            </a:r>
            <a:r>
              <a:rPr lang="en-US" b="1" dirty="0">
                <a:solidFill>
                  <a:srgbClr val="005DE4"/>
                </a:solidFill>
                <a:latin typeface="Sailec"/>
                <a:cs typeface="Sailec"/>
              </a:rPr>
              <a:t> </a:t>
            </a:r>
            <a:r>
              <a:rPr lang="en-US" b="1" dirty="0" err="1">
                <a:solidFill>
                  <a:srgbClr val="005DE4"/>
                </a:solidFill>
                <a:latin typeface="Sailec"/>
                <a:cs typeface="Sailec"/>
              </a:rPr>
              <a:t>algún</a:t>
            </a:r>
            <a:r>
              <a:rPr lang="en-US" b="1" dirty="0">
                <a:solidFill>
                  <a:srgbClr val="005DE4"/>
                </a:solidFill>
                <a:latin typeface="Sailec"/>
                <a:cs typeface="Sailec"/>
              </a:rPr>
              <a:t> </a:t>
            </a:r>
            <a:r>
              <a:rPr lang="en-US" b="1" dirty="0" err="1">
                <a:solidFill>
                  <a:srgbClr val="005DE4"/>
                </a:solidFill>
                <a:latin typeface="Sailec"/>
                <a:cs typeface="Sailec"/>
              </a:rPr>
              <a:t>miembro</a:t>
            </a:r>
            <a:r>
              <a:rPr lang="en-US" b="1" dirty="0">
                <a:solidFill>
                  <a:srgbClr val="005DE4"/>
                </a:solidFill>
                <a:latin typeface="Sailec"/>
                <a:cs typeface="Sailec"/>
              </a:rPr>
              <a:t> de la </a:t>
            </a:r>
            <a:r>
              <a:rPr lang="en-US" b="1" dirty="0" err="1">
                <a:solidFill>
                  <a:srgbClr val="005DE4"/>
                </a:solidFill>
                <a:latin typeface="Sailec"/>
                <a:cs typeface="Sailec"/>
              </a:rPr>
              <a:t>familia</a:t>
            </a:r>
            <a:r>
              <a:rPr lang="en-US" b="1" dirty="0">
                <a:solidFill>
                  <a:srgbClr val="005DE4"/>
                </a:solidFill>
                <a:latin typeface="Sailec"/>
                <a:cs typeface="Sailec"/>
              </a:rPr>
              <a:t> se </a:t>
            </a:r>
            <a:r>
              <a:rPr lang="en-US" b="1" dirty="0" err="1">
                <a:solidFill>
                  <a:srgbClr val="005DE4"/>
                </a:solidFill>
                <a:latin typeface="Sailec"/>
                <a:cs typeface="Sailec"/>
              </a:rPr>
              <a:t>dedicaba</a:t>
            </a:r>
            <a:r>
              <a:rPr lang="en-US" b="1" dirty="0">
                <a:solidFill>
                  <a:srgbClr val="005DE4"/>
                </a:solidFill>
                <a:latin typeface="Sailec"/>
                <a:cs typeface="Sailec"/>
              </a:rPr>
              <a:t> con </a:t>
            </a:r>
            <a:r>
              <a:rPr lang="en-US" b="1" dirty="0" err="1">
                <a:solidFill>
                  <a:srgbClr val="005DE4"/>
                </a:solidFill>
                <a:latin typeface="Sailec"/>
                <a:cs typeface="Sailec"/>
              </a:rPr>
              <a:t>mucha</a:t>
            </a:r>
            <a:r>
              <a:rPr lang="en-US" b="1" dirty="0">
                <a:solidFill>
                  <a:srgbClr val="005DE4"/>
                </a:solidFill>
                <a:latin typeface="Sailec"/>
                <a:cs typeface="Sailec"/>
              </a:rPr>
              <a:t> </a:t>
            </a:r>
            <a:r>
              <a:rPr lang="en-US" b="1" dirty="0" err="1">
                <a:solidFill>
                  <a:srgbClr val="005DE4"/>
                </a:solidFill>
                <a:latin typeface="Sailec"/>
                <a:cs typeface="Sailec"/>
              </a:rPr>
              <a:t>frecuencia</a:t>
            </a:r>
            <a:r>
              <a:rPr lang="en-US" b="1" dirty="0">
                <a:solidFill>
                  <a:srgbClr val="005DE4"/>
                </a:solidFill>
                <a:latin typeface="Sailec"/>
                <a:cs typeface="Sailec"/>
              </a:rPr>
              <a:t> a leer con el </a:t>
            </a:r>
            <a:r>
              <a:rPr lang="en-US" b="1" dirty="0" err="1">
                <a:solidFill>
                  <a:srgbClr val="005DE4"/>
                </a:solidFill>
                <a:latin typeface="Sailec"/>
                <a:cs typeface="Sailec"/>
              </a:rPr>
              <a:t>niño</a:t>
            </a:r>
            <a:r>
              <a:rPr lang="en-US" b="1" dirty="0">
                <a:solidFill>
                  <a:srgbClr val="005DE4"/>
                </a:solidFill>
                <a:latin typeface="Sailec"/>
                <a:cs typeface="Sailec"/>
              </a:rPr>
              <a:t> o la </a:t>
            </a:r>
            <a:r>
              <a:rPr lang="en-US" b="1" dirty="0" err="1">
                <a:solidFill>
                  <a:srgbClr val="005DE4"/>
                </a:solidFill>
                <a:latin typeface="Sailec"/>
                <a:cs typeface="Sailec"/>
              </a:rPr>
              <a:t>niña</a:t>
            </a:r>
            <a:r>
              <a:rPr lang="en-US" b="1" dirty="0">
                <a:solidFill>
                  <a:srgbClr val="005DE4"/>
                </a:solidFill>
                <a:latin typeface="Sailec"/>
                <a:cs typeface="Sailec"/>
              </a:rPr>
              <a:t>. </a:t>
            </a:r>
          </a:p>
        </p:txBody>
      </p:sp>
      <p:pic>
        <p:nvPicPr>
          <p:cNvPr id="2" name="Picture 1"/>
          <p:cNvPicPr>
            <a:picLocks noChangeAspect="1"/>
          </p:cNvPicPr>
          <p:nvPr/>
        </p:nvPicPr>
        <p:blipFill>
          <a:blip r:embed="rId2"/>
          <a:stretch>
            <a:fillRect/>
          </a:stretch>
        </p:blipFill>
        <p:spPr>
          <a:xfrm>
            <a:off x="1162717" y="2374900"/>
            <a:ext cx="2403484" cy="2743200"/>
          </a:xfrm>
          <a:prstGeom prst="rect">
            <a:avLst/>
          </a:prstGeom>
        </p:spPr>
      </p:pic>
    </p:spTree>
    <p:extLst>
      <p:ext uri="{BB962C8B-B14F-4D97-AF65-F5344CB8AC3E}">
        <p14:creationId xmlns:p14="http://schemas.microsoft.com/office/powerpoint/2010/main" val="1418831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69873" y="1287840"/>
            <a:ext cx="9601200" cy="369332"/>
          </a:xfrm>
          <a:prstGeom prst="rect">
            <a:avLst/>
          </a:prstGeom>
        </p:spPr>
        <p:txBody>
          <a:bodyPr wrap="square">
            <a:spAutoFit/>
          </a:bodyPr>
          <a:lstStyle/>
          <a:p>
            <a:r>
              <a:rPr lang="en-US" b="1" dirty="0">
                <a:solidFill>
                  <a:srgbClr val="005DE4"/>
                </a:solidFill>
                <a:latin typeface="Sailec"/>
                <a:cs typeface="Sailec"/>
              </a:rPr>
              <a:t>El 92 % de los padres </a:t>
            </a:r>
            <a:r>
              <a:rPr lang="en-US" b="1" dirty="0" err="1">
                <a:solidFill>
                  <a:srgbClr val="005DE4"/>
                </a:solidFill>
                <a:latin typeface="Sailec"/>
                <a:cs typeface="Sailec"/>
              </a:rPr>
              <a:t>cree</a:t>
            </a:r>
            <a:r>
              <a:rPr lang="en-US" b="1" dirty="0">
                <a:solidFill>
                  <a:srgbClr val="005DE4"/>
                </a:solidFill>
                <a:latin typeface="Sailec"/>
                <a:cs typeface="Sailec"/>
              </a:rPr>
              <a:t> </a:t>
            </a:r>
            <a:r>
              <a:rPr lang="en-US" b="1" dirty="0" err="1">
                <a:solidFill>
                  <a:srgbClr val="005DE4"/>
                </a:solidFill>
                <a:latin typeface="Sailec"/>
                <a:cs typeface="Sailec"/>
              </a:rPr>
              <a:t>que</a:t>
            </a:r>
            <a:r>
              <a:rPr lang="en-US" b="1" dirty="0">
                <a:solidFill>
                  <a:srgbClr val="005DE4"/>
                </a:solidFill>
                <a:latin typeface="Sailec"/>
                <a:cs typeface="Sailec"/>
              </a:rPr>
              <a:t> </a:t>
            </a:r>
            <a:r>
              <a:rPr lang="en-US" b="1" dirty="0" err="1">
                <a:solidFill>
                  <a:srgbClr val="005DE4"/>
                </a:solidFill>
                <a:latin typeface="Sailec"/>
                <a:cs typeface="Sailec"/>
              </a:rPr>
              <a:t>sus</a:t>
            </a:r>
            <a:r>
              <a:rPr lang="en-US" b="1" dirty="0">
                <a:solidFill>
                  <a:srgbClr val="005DE4"/>
                </a:solidFill>
                <a:latin typeface="Sailec"/>
                <a:cs typeface="Sailec"/>
              </a:rPr>
              <a:t> </a:t>
            </a:r>
            <a:r>
              <a:rPr lang="en-US" b="1" dirty="0" err="1">
                <a:solidFill>
                  <a:srgbClr val="005DE4"/>
                </a:solidFill>
                <a:latin typeface="Sailec"/>
                <a:cs typeface="Sailec"/>
              </a:rPr>
              <a:t>niños</a:t>
            </a:r>
            <a:r>
              <a:rPr lang="en-US" b="1" dirty="0">
                <a:solidFill>
                  <a:srgbClr val="005DE4"/>
                </a:solidFill>
                <a:latin typeface="Sailec"/>
                <a:cs typeface="Sailec"/>
              </a:rPr>
              <a:t> y </a:t>
            </a:r>
            <a:r>
              <a:rPr lang="en-US" b="1" dirty="0" err="1">
                <a:solidFill>
                  <a:srgbClr val="005DE4"/>
                </a:solidFill>
                <a:latin typeface="Sailec"/>
                <a:cs typeface="Sailec"/>
              </a:rPr>
              <a:t>niñas</a:t>
            </a:r>
            <a:r>
              <a:rPr lang="en-US" b="1" dirty="0">
                <a:solidFill>
                  <a:srgbClr val="005DE4"/>
                </a:solidFill>
                <a:latin typeface="Sailec"/>
                <a:cs typeface="Sailec"/>
              </a:rPr>
              <a:t> </a:t>
            </a:r>
            <a:r>
              <a:rPr lang="en-US" b="1" dirty="0" err="1">
                <a:solidFill>
                  <a:srgbClr val="005DE4"/>
                </a:solidFill>
                <a:latin typeface="Sailec"/>
                <a:cs typeface="Sailec"/>
              </a:rPr>
              <a:t>completarán</a:t>
            </a:r>
            <a:r>
              <a:rPr lang="en-US" b="1" dirty="0">
                <a:solidFill>
                  <a:srgbClr val="005DE4"/>
                </a:solidFill>
                <a:latin typeface="Sailec"/>
                <a:cs typeface="Sailec"/>
              </a:rPr>
              <a:t> </a:t>
            </a:r>
            <a:r>
              <a:rPr lang="en-US" b="1" dirty="0" err="1">
                <a:solidFill>
                  <a:srgbClr val="005DE4"/>
                </a:solidFill>
                <a:latin typeface="Sailec"/>
                <a:cs typeface="Sailec"/>
              </a:rPr>
              <a:t>estudios</a:t>
            </a:r>
            <a:r>
              <a:rPr lang="en-US" b="1" dirty="0">
                <a:solidFill>
                  <a:srgbClr val="005DE4"/>
                </a:solidFill>
                <a:latin typeface="Sailec"/>
                <a:cs typeface="Sailec"/>
              </a:rPr>
              <a:t> </a:t>
            </a:r>
            <a:r>
              <a:rPr lang="en-US" b="1" dirty="0" err="1">
                <a:solidFill>
                  <a:srgbClr val="005DE4"/>
                </a:solidFill>
                <a:latin typeface="Sailec"/>
                <a:cs typeface="Sailec"/>
              </a:rPr>
              <a:t>superiores</a:t>
            </a:r>
            <a:r>
              <a:rPr lang="en-US" b="1" dirty="0">
                <a:solidFill>
                  <a:srgbClr val="005DE4"/>
                </a:solidFill>
                <a:latin typeface="Sailec"/>
                <a:cs typeface="Sailec"/>
              </a:rPr>
              <a:t>. </a:t>
            </a:r>
          </a:p>
        </p:txBody>
      </p:sp>
      <p:sp>
        <p:nvSpPr>
          <p:cNvPr id="9"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12" name="Rectángulo 7">
            <a:extLst>
              <a:ext uri="{FF2B5EF4-FFF2-40B4-BE49-F238E27FC236}">
                <a16:creationId xmlns:a16="http://schemas.microsoft.com/office/drawing/2014/main" id="{1025E37C-600A-4C69-B536-1D5E89813585}"/>
              </a:ext>
            </a:extLst>
          </p:cNvPr>
          <p:cNvSpPr/>
          <p:nvPr/>
        </p:nvSpPr>
        <p:spPr>
          <a:xfrm>
            <a:off x="3505200" y="3030016"/>
            <a:ext cx="3037113" cy="874085"/>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228 </a:t>
            </a:r>
            <a:r>
              <a:rPr lang="es-ES" b="1" dirty="0">
                <a:solidFill>
                  <a:srgbClr val="E83842"/>
                </a:solidFill>
                <a:latin typeface="Sailec"/>
                <a:ea typeface="Calibri" panose="020F0502020204030204" pitchFamily="34" charset="0"/>
                <a:cs typeface="Sailec"/>
              </a:rPr>
              <a:t>puntos</a:t>
            </a:r>
          </a:p>
        </p:txBody>
      </p:sp>
      <p:sp>
        <p:nvSpPr>
          <p:cNvPr id="13" name="Rectángulo 7">
            <a:extLst>
              <a:ext uri="{FF2B5EF4-FFF2-40B4-BE49-F238E27FC236}">
                <a16:creationId xmlns:a16="http://schemas.microsoft.com/office/drawing/2014/main" id="{1025E37C-600A-4C69-B536-1D5E89813585}"/>
              </a:ext>
            </a:extLst>
          </p:cNvPr>
          <p:cNvSpPr/>
          <p:nvPr/>
        </p:nvSpPr>
        <p:spPr>
          <a:xfrm>
            <a:off x="8077200" y="3030016"/>
            <a:ext cx="3037113" cy="874085"/>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270 </a:t>
            </a:r>
            <a:r>
              <a:rPr lang="es-ES" b="1" dirty="0">
                <a:solidFill>
                  <a:srgbClr val="E83842"/>
                </a:solidFill>
                <a:latin typeface="Sailec"/>
                <a:ea typeface="Calibri" panose="020F0502020204030204" pitchFamily="34" charset="0"/>
                <a:cs typeface="Sailec"/>
              </a:rPr>
              <a:t>puntos</a:t>
            </a:r>
          </a:p>
        </p:txBody>
      </p:sp>
      <p:sp>
        <p:nvSpPr>
          <p:cNvPr id="14" name="Rectangle 13"/>
          <p:cNvSpPr/>
          <p:nvPr/>
        </p:nvSpPr>
        <p:spPr>
          <a:xfrm>
            <a:off x="3213100" y="2540000"/>
            <a:ext cx="3454400" cy="533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077621" y="2622034"/>
            <a:ext cx="3729579" cy="369332"/>
          </a:xfrm>
          <a:prstGeom prst="rect">
            <a:avLst/>
          </a:prstGeom>
        </p:spPr>
        <p:txBody>
          <a:bodyPr wrap="square">
            <a:spAutoFit/>
          </a:bodyPr>
          <a:lstStyle/>
          <a:p>
            <a:pPr algn="ctr"/>
            <a:r>
              <a:rPr lang="es-ES_tradnl" b="1" dirty="0">
                <a:solidFill>
                  <a:srgbClr val="005DE4"/>
                </a:solidFill>
                <a:latin typeface="Sailec"/>
                <a:cs typeface="Sailec"/>
              </a:rPr>
              <a:t>Nunca o casi nunca </a:t>
            </a:r>
            <a:endParaRPr lang="en-US" b="1" dirty="0">
              <a:solidFill>
                <a:srgbClr val="005DE4"/>
              </a:solidFill>
              <a:latin typeface="Sailec"/>
              <a:cs typeface="Sailec"/>
            </a:endParaRPr>
          </a:p>
        </p:txBody>
      </p:sp>
      <p:sp>
        <p:nvSpPr>
          <p:cNvPr id="16" name="Rectangle 15"/>
          <p:cNvSpPr/>
          <p:nvPr/>
        </p:nvSpPr>
        <p:spPr>
          <a:xfrm>
            <a:off x="7467601" y="2540000"/>
            <a:ext cx="3937001" cy="533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454901" y="2609334"/>
            <a:ext cx="3966622" cy="369332"/>
          </a:xfrm>
          <a:prstGeom prst="rect">
            <a:avLst/>
          </a:prstGeom>
        </p:spPr>
        <p:txBody>
          <a:bodyPr wrap="square">
            <a:spAutoFit/>
          </a:bodyPr>
          <a:lstStyle/>
          <a:p>
            <a:pPr algn="ctr"/>
            <a:r>
              <a:rPr lang="es-ES_tradnl" b="1" dirty="0">
                <a:solidFill>
                  <a:srgbClr val="005DE4"/>
                </a:solidFill>
                <a:latin typeface="Sailec"/>
                <a:cs typeface="Sailec"/>
              </a:rPr>
              <a:t>Siempre o casi siempre </a:t>
            </a:r>
            <a:endParaRPr lang="en-US" b="1" dirty="0">
              <a:solidFill>
                <a:srgbClr val="005DE4"/>
              </a:solidFill>
              <a:latin typeface="Sailec"/>
              <a:cs typeface="Sailec"/>
            </a:endParaRPr>
          </a:p>
        </p:txBody>
      </p:sp>
      <p:sp>
        <p:nvSpPr>
          <p:cNvPr id="18" name="Rectangle 17"/>
          <p:cNvSpPr/>
          <p:nvPr/>
        </p:nvSpPr>
        <p:spPr>
          <a:xfrm>
            <a:off x="6426201" y="4924691"/>
            <a:ext cx="4497171" cy="923330"/>
          </a:xfrm>
          <a:prstGeom prst="rect">
            <a:avLst/>
          </a:prstGeom>
        </p:spPr>
        <p:txBody>
          <a:bodyPr wrap="square">
            <a:spAutoFit/>
          </a:bodyPr>
          <a:lstStyle/>
          <a:p>
            <a:r>
              <a:rPr lang="en-US" dirty="0" err="1">
                <a:solidFill>
                  <a:srgbClr val="005DE4"/>
                </a:solidFill>
                <a:latin typeface="Sailec Medium"/>
                <a:cs typeface="Sailec Medium"/>
              </a:rPr>
              <a:t>Estudiantes</a:t>
            </a:r>
            <a:r>
              <a:rPr lang="en-US" dirty="0">
                <a:solidFill>
                  <a:srgbClr val="005DE4"/>
                </a:solidFill>
                <a:latin typeface="Sailec Medium"/>
                <a:cs typeface="Sailec Medium"/>
              </a:rPr>
              <a:t> a los </a:t>
            </a:r>
            <a:r>
              <a:rPr lang="en-US" dirty="0" err="1">
                <a:solidFill>
                  <a:srgbClr val="005DE4"/>
                </a:solidFill>
                <a:latin typeface="Sailec Medium"/>
                <a:cs typeface="Sailec Medium"/>
              </a:rPr>
              <a:t>que</a:t>
            </a:r>
            <a:r>
              <a:rPr lang="en-US" dirty="0">
                <a:solidFill>
                  <a:srgbClr val="005DE4"/>
                </a:solidFill>
                <a:latin typeface="Sailec Medium"/>
                <a:cs typeface="Sailec Medium"/>
              </a:rPr>
              <a:t> les </a:t>
            </a:r>
            <a:r>
              <a:rPr lang="en-US" dirty="0" err="1">
                <a:solidFill>
                  <a:srgbClr val="005DE4"/>
                </a:solidFill>
                <a:latin typeface="Sailec Medium"/>
                <a:cs typeface="Sailec Medium"/>
              </a:rPr>
              <a:t>leían</a:t>
            </a:r>
            <a:r>
              <a:rPr lang="en-US" dirty="0">
                <a:solidFill>
                  <a:srgbClr val="005DE4"/>
                </a:solidFill>
                <a:latin typeface="Sailec Medium"/>
                <a:cs typeface="Sailec Medium"/>
              </a:rPr>
              <a:t> antes de 1° </a:t>
            </a:r>
            <a:r>
              <a:rPr lang="en-US" dirty="0" err="1">
                <a:solidFill>
                  <a:srgbClr val="005DE4"/>
                </a:solidFill>
                <a:latin typeface="Sailec Medium"/>
                <a:cs typeface="Sailec Medium"/>
              </a:rPr>
              <a:t>básico</a:t>
            </a:r>
            <a:r>
              <a:rPr lang="en-US" dirty="0">
                <a:solidFill>
                  <a:srgbClr val="005DE4"/>
                </a:solidFill>
                <a:latin typeface="Sailec Medium"/>
                <a:cs typeface="Sailec Medium"/>
              </a:rPr>
              <a:t>, </a:t>
            </a:r>
            <a:r>
              <a:rPr lang="en-US" dirty="0" err="1">
                <a:solidFill>
                  <a:srgbClr val="005DE4"/>
                </a:solidFill>
                <a:latin typeface="Sailec Medium"/>
                <a:cs typeface="Sailec Medium"/>
              </a:rPr>
              <a:t>obtienen</a:t>
            </a:r>
            <a:r>
              <a:rPr lang="en-US" dirty="0">
                <a:solidFill>
                  <a:srgbClr val="005DE4"/>
                </a:solidFill>
                <a:latin typeface="Sailec Medium"/>
                <a:cs typeface="Sailec Medium"/>
              </a:rPr>
              <a:t> </a:t>
            </a:r>
            <a:r>
              <a:rPr lang="en-US" dirty="0" err="1">
                <a:solidFill>
                  <a:srgbClr val="005DE4"/>
                </a:solidFill>
                <a:latin typeface="Sailec Medium"/>
                <a:cs typeface="Sailec Medium"/>
              </a:rPr>
              <a:t>mejores</a:t>
            </a:r>
            <a:r>
              <a:rPr lang="en-US" dirty="0">
                <a:solidFill>
                  <a:srgbClr val="005DE4"/>
                </a:solidFill>
                <a:latin typeface="Sailec Medium"/>
                <a:cs typeface="Sailec Medium"/>
              </a:rPr>
              <a:t> </a:t>
            </a:r>
            <a:r>
              <a:rPr lang="en-US" dirty="0" err="1">
                <a:solidFill>
                  <a:srgbClr val="005DE4"/>
                </a:solidFill>
                <a:latin typeface="Sailec Medium"/>
                <a:cs typeface="Sailec Medium"/>
              </a:rPr>
              <a:t>puntajes</a:t>
            </a:r>
            <a:r>
              <a:rPr lang="en-US" dirty="0">
                <a:solidFill>
                  <a:srgbClr val="005DE4"/>
                </a:solidFill>
                <a:latin typeface="Sailec Medium"/>
                <a:cs typeface="Sailec Medium"/>
              </a:rPr>
              <a:t> en la </a:t>
            </a:r>
            <a:r>
              <a:rPr lang="en-US" dirty="0" err="1">
                <a:solidFill>
                  <a:srgbClr val="005DE4"/>
                </a:solidFill>
                <a:latin typeface="Sailec Medium"/>
                <a:cs typeface="Sailec Medium"/>
              </a:rPr>
              <a:t>prueba</a:t>
            </a:r>
            <a:r>
              <a:rPr lang="en-US" dirty="0">
                <a:solidFill>
                  <a:srgbClr val="005DE4"/>
                </a:solidFill>
                <a:latin typeface="Sailec Medium"/>
                <a:cs typeface="Sailec Medium"/>
              </a:rPr>
              <a:t> en </a:t>
            </a:r>
            <a:r>
              <a:rPr lang="en-US" dirty="0" err="1">
                <a:solidFill>
                  <a:srgbClr val="005DE4"/>
                </a:solidFill>
                <a:latin typeface="Sailec Medium"/>
                <a:cs typeface="Sailec Medium"/>
              </a:rPr>
              <a:t>todos</a:t>
            </a:r>
            <a:r>
              <a:rPr lang="en-US" dirty="0">
                <a:solidFill>
                  <a:srgbClr val="005DE4"/>
                </a:solidFill>
                <a:latin typeface="Sailec Medium"/>
                <a:cs typeface="Sailec Medium"/>
              </a:rPr>
              <a:t> los GSE.</a:t>
            </a:r>
          </a:p>
        </p:txBody>
      </p:sp>
      <p:pic>
        <p:nvPicPr>
          <p:cNvPr id="2" name="Picture 1"/>
          <p:cNvPicPr>
            <a:picLocks noChangeAspect="1"/>
          </p:cNvPicPr>
          <p:nvPr/>
        </p:nvPicPr>
        <p:blipFill>
          <a:blip r:embed="rId2"/>
          <a:stretch>
            <a:fillRect/>
          </a:stretch>
        </p:blipFill>
        <p:spPr>
          <a:xfrm>
            <a:off x="1117601" y="2260601"/>
            <a:ext cx="1535561" cy="1752600"/>
          </a:xfrm>
          <a:prstGeom prst="rect">
            <a:avLst/>
          </a:prstGeom>
        </p:spPr>
      </p:pic>
      <p:pic>
        <p:nvPicPr>
          <p:cNvPr id="22" name="Marcador de contenido 3">
            <a:extLst>
              <a:ext uri="{FF2B5EF4-FFF2-40B4-BE49-F238E27FC236}">
                <a16:creationId xmlns:a16="http://schemas.microsoft.com/office/drawing/2014/main" id="{AEA532EE-7866-443D-8723-EA13FDD88735}"/>
              </a:ext>
            </a:extLst>
          </p:cNvPr>
          <p:cNvPicPr>
            <a:picLocks noGrp="1" noChangeAspect="1"/>
          </p:cNvPicPr>
          <p:nvPr>
            <p:ph idx="1"/>
          </p:nvPr>
        </p:nvPicPr>
        <p:blipFill rotWithShape="1">
          <a:blip r:embed="rId3"/>
          <a:srcRect l="7686" t="56577" r="45494" b="5060"/>
          <a:stretch/>
        </p:blipFill>
        <p:spPr>
          <a:xfrm>
            <a:off x="1134918" y="4177724"/>
            <a:ext cx="4918364" cy="2020455"/>
          </a:xfrm>
          <a:prstGeom prst="rect">
            <a:avLst/>
          </a:prstGeom>
        </p:spPr>
      </p:pic>
      <p:sp>
        <p:nvSpPr>
          <p:cNvPr id="23" name="Título 1">
            <a:extLst>
              <a:ext uri="{FF2B5EF4-FFF2-40B4-BE49-F238E27FC236}">
                <a16:creationId xmlns:a16="http://schemas.microsoft.com/office/drawing/2014/main" id="{04BBACD0-44A8-A349-B257-473C85A0661C}"/>
              </a:ext>
            </a:extLst>
          </p:cNvPr>
          <p:cNvSpPr txBox="1">
            <a:spLocks/>
          </p:cNvSpPr>
          <p:nvPr/>
        </p:nvSpPr>
        <p:spPr>
          <a:xfrm>
            <a:off x="569873" y="55034"/>
            <a:ext cx="11844866" cy="14562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pPr>
              <a:lnSpc>
                <a:spcPct val="100000"/>
              </a:lnSpc>
            </a:pPr>
            <a:r>
              <a:rPr lang="es-CL" sz="3200" spc="0" dirty="0">
                <a:solidFill>
                  <a:srgbClr val="E83842"/>
                </a:solidFill>
              </a:rPr>
              <a:t>4. </a:t>
            </a:r>
            <a:r>
              <a:rPr lang="es-CL" sz="3200" spc="0" dirty="0">
                <a:solidFill>
                  <a:srgbClr val="005DE4"/>
                </a:solidFill>
              </a:rPr>
              <a:t>Leer junto con los niños y niñas </a:t>
            </a:r>
          </a:p>
        </p:txBody>
      </p:sp>
    </p:spTree>
    <p:extLst>
      <p:ext uri="{BB962C8B-B14F-4D97-AF65-F5344CB8AC3E}">
        <p14:creationId xmlns:p14="http://schemas.microsoft.com/office/powerpoint/2010/main" val="1774628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81595" y="1287840"/>
            <a:ext cx="9601200" cy="646331"/>
          </a:xfrm>
          <a:prstGeom prst="rect">
            <a:avLst/>
          </a:prstGeom>
        </p:spPr>
        <p:txBody>
          <a:bodyPr wrap="square">
            <a:spAutoFit/>
          </a:bodyPr>
          <a:lstStyle/>
          <a:p>
            <a:r>
              <a:rPr lang="en-US" b="1" dirty="0" err="1">
                <a:solidFill>
                  <a:srgbClr val="005DE4"/>
                </a:solidFill>
                <a:latin typeface="Sailec"/>
                <a:cs typeface="Sailec"/>
              </a:rPr>
              <a:t>Existe</a:t>
            </a:r>
            <a:r>
              <a:rPr lang="en-US" b="1" dirty="0">
                <a:solidFill>
                  <a:srgbClr val="005DE4"/>
                </a:solidFill>
                <a:latin typeface="Sailec"/>
                <a:cs typeface="Sailec"/>
              </a:rPr>
              <a:t> </a:t>
            </a:r>
            <a:r>
              <a:rPr lang="en-US" b="1" dirty="0" err="1">
                <a:solidFill>
                  <a:srgbClr val="005DE4"/>
                </a:solidFill>
                <a:latin typeface="Sailec"/>
                <a:cs typeface="Sailec"/>
              </a:rPr>
              <a:t>una</a:t>
            </a:r>
            <a:r>
              <a:rPr lang="en-US" b="1" dirty="0">
                <a:solidFill>
                  <a:srgbClr val="005DE4"/>
                </a:solidFill>
                <a:latin typeface="Sailec"/>
                <a:cs typeface="Sailec"/>
              </a:rPr>
              <a:t> </a:t>
            </a:r>
            <a:r>
              <a:rPr lang="en-US" b="1" dirty="0" err="1">
                <a:solidFill>
                  <a:srgbClr val="005DE4"/>
                </a:solidFill>
                <a:latin typeface="Sailec"/>
                <a:cs typeface="Sailec"/>
              </a:rPr>
              <a:t>diferencia</a:t>
            </a:r>
            <a:r>
              <a:rPr lang="en-US" b="1" dirty="0">
                <a:solidFill>
                  <a:srgbClr val="005DE4"/>
                </a:solidFill>
                <a:latin typeface="Sailec"/>
                <a:cs typeface="Sailec"/>
              </a:rPr>
              <a:t> de 42 </a:t>
            </a:r>
            <a:r>
              <a:rPr lang="en-US" b="1" dirty="0" err="1">
                <a:solidFill>
                  <a:srgbClr val="005DE4"/>
                </a:solidFill>
                <a:latin typeface="Sailec"/>
                <a:cs typeface="Sailec"/>
              </a:rPr>
              <a:t>puntos</a:t>
            </a:r>
            <a:r>
              <a:rPr lang="en-US" b="1" dirty="0">
                <a:solidFill>
                  <a:srgbClr val="005DE4"/>
                </a:solidFill>
                <a:latin typeface="Sailec"/>
                <a:cs typeface="Sailec"/>
              </a:rPr>
              <a:t> en la </a:t>
            </a:r>
            <a:r>
              <a:rPr lang="en-US" b="1" dirty="0" err="1">
                <a:solidFill>
                  <a:srgbClr val="005DE4"/>
                </a:solidFill>
                <a:latin typeface="Sailec"/>
                <a:cs typeface="Sailec"/>
              </a:rPr>
              <a:t>prueba</a:t>
            </a:r>
            <a:r>
              <a:rPr lang="en-US" b="1" dirty="0">
                <a:solidFill>
                  <a:srgbClr val="005DE4"/>
                </a:solidFill>
                <a:latin typeface="Sailec"/>
                <a:cs typeface="Sailec"/>
              </a:rPr>
              <a:t> de </a:t>
            </a:r>
            <a:r>
              <a:rPr lang="en-US" b="1" dirty="0" err="1">
                <a:solidFill>
                  <a:srgbClr val="005DE4"/>
                </a:solidFill>
                <a:latin typeface="Sailec"/>
                <a:cs typeface="Sailec"/>
              </a:rPr>
              <a:t>Lectura</a:t>
            </a:r>
            <a:r>
              <a:rPr lang="en-US" b="1" dirty="0">
                <a:solidFill>
                  <a:srgbClr val="005DE4"/>
                </a:solidFill>
                <a:latin typeface="Sailec"/>
                <a:cs typeface="Sailec"/>
              </a:rPr>
              <a:t> entre los </a:t>
            </a:r>
            <a:r>
              <a:rPr lang="en-US" b="1" dirty="0" err="1">
                <a:solidFill>
                  <a:srgbClr val="005DE4"/>
                </a:solidFill>
                <a:latin typeface="Sailec"/>
                <a:cs typeface="Sailec"/>
              </a:rPr>
              <a:t>estudiantes</a:t>
            </a:r>
            <a:r>
              <a:rPr lang="en-US" b="1" dirty="0">
                <a:solidFill>
                  <a:srgbClr val="005DE4"/>
                </a:solidFill>
                <a:latin typeface="Sailec"/>
                <a:cs typeface="Sailec"/>
              </a:rPr>
              <a:t> </a:t>
            </a:r>
            <a:r>
              <a:rPr lang="en-US" b="1" dirty="0" err="1">
                <a:solidFill>
                  <a:srgbClr val="005DE4"/>
                </a:solidFill>
                <a:latin typeface="Sailec"/>
                <a:cs typeface="Sailec"/>
              </a:rPr>
              <a:t>que</a:t>
            </a:r>
            <a:r>
              <a:rPr lang="en-US" b="1" dirty="0">
                <a:solidFill>
                  <a:srgbClr val="005DE4"/>
                </a:solidFill>
                <a:latin typeface="Sailec"/>
                <a:cs typeface="Sailec"/>
              </a:rPr>
              <a:t> </a:t>
            </a:r>
            <a:r>
              <a:rPr lang="en-US" b="1" dirty="0" err="1">
                <a:solidFill>
                  <a:srgbClr val="005DE4"/>
                </a:solidFill>
                <a:latin typeface="Sailec"/>
                <a:cs typeface="Sailec"/>
              </a:rPr>
              <a:t>han</a:t>
            </a:r>
            <a:r>
              <a:rPr lang="en-US" b="1" dirty="0">
                <a:solidFill>
                  <a:srgbClr val="005DE4"/>
                </a:solidFill>
                <a:latin typeface="Sailec"/>
                <a:cs typeface="Sailec"/>
              </a:rPr>
              <a:t> </a:t>
            </a:r>
            <a:r>
              <a:rPr lang="en-US" b="1" dirty="0" err="1">
                <a:solidFill>
                  <a:srgbClr val="005DE4"/>
                </a:solidFill>
                <a:latin typeface="Sailec"/>
                <a:cs typeface="Sailec"/>
              </a:rPr>
              <a:t>leído</a:t>
            </a:r>
            <a:r>
              <a:rPr lang="en-US" b="1" dirty="0">
                <a:solidFill>
                  <a:srgbClr val="005DE4"/>
                </a:solidFill>
                <a:latin typeface="Sailec"/>
                <a:cs typeface="Sailec"/>
              </a:rPr>
              <a:t> </a:t>
            </a:r>
            <a:r>
              <a:rPr lang="en-US" b="1" dirty="0" err="1">
                <a:solidFill>
                  <a:srgbClr val="005DE4"/>
                </a:solidFill>
                <a:latin typeface="Sailec"/>
                <a:cs typeface="Sailec"/>
              </a:rPr>
              <a:t>junto</a:t>
            </a:r>
            <a:r>
              <a:rPr lang="en-US" b="1" dirty="0">
                <a:solidFill>
                  <a:srgbClr val="005DE4"/>
                </a:solidFill>
                <a:latin typeface="Sailec"/>
                <a:cs typeface="Sailec"/>
              </a:rPr>
              <a:t> con </a:t>
            </a:r>
            <a:r>
              <a:rPr lang="en-US" b="1" dirty="0" err="1">
                <a:solidFill>
                  <a:srgbClr val="005DE4"/>
                </a:solidFill>
                <a:latin typeface="Sailec"/>
                <a:cs typeface="Sailec"/>
              </a:rPr>
              <a:t>sus</a:t>
            </a:r>
            <a:r>
              <a:rPr lang="en-US" b="1" dirty="0">
                <a:solidFill>
                  <a:srgbClr val="005DE4"/>
                </a:solidFill>
                <a:latin typeface="Sailec"/>
                <a:cs typeface="Sailec"/>
              </a:rPr>
              <a:t> padres y los </a:t>
            </a:r>
            <a:r>
              <a:rPr lang="en-US" b="1" dirty="0" err="1">
                <a:solidFill>
                  <a:srgbClr val="005DE4"/>
                </a:solidFill>
                <a:latin typeface="Sailec"/>
                <a:cs typeface="Sailec"/>
              </a:rPr>
              <a:t>que</a:t>
            </a:r>
            <a:r>
              <a:rPr lang="en-US" b="1" dirty="0">
                <a:solidFill>
                  <a:srgbClr val="005DE4"/>
                </a:solidFill>
                <a:latin typeface="Sailec"/>
                <a:cs typeface="Sailec"/>
              </a:rPr>
              <a:t> no lo </a:t>
            </a:r>
            <a:r>
              <a:rPr lang="en-US" b="1" dirty="0" err="1">
                <a:solidFill>
                  <a:srgbClr val="005DE4"/>
                </a:solidFill>
                <a:latin typeface="Sailec"/>
                <a:cs typeface="Sailec"/>
              </a:rPr>
              <a:t>han</a:t>
            </a:r>
            <a:r>
              <a:rPr lang="en-US" b="1" dirty="0">
                <a:solidFill>
                  <a:srgbClr val="005DE4"/>
                </a:solidFill>
                <a:latin typeface="Sailec"/>
                <a:cs typeface="Sailec"/>
              </a:rPr>
              <a:t> </a:t>
            </a:r>
            <a:r>
              <a:rPr lang="en-US" b="1" dirty="0" err="1">
                <a:solidFill>
                  <a:srgbClr val="005DE4"/>
                </a:solidFill>
                <a:latin typeface="Sailec"/>
                <a:cs typeface="Sailec"/>
              </a:rPr>
              <a:t>hecho</a:t>
            </a:r>
            <a:r>
              <a:rPr lang="en-US" b="1" dirty="0">
                <a:solidFill>
                  <a:srgbClr val="005DE4"/>
                </a:solidFill>
                <a:latin typeface="Sailec"/>
                <a:cs typeface="Sailec"/>
              </a:rPr>
              <a:t>.</a:t>
            </a:r>
          </a:p>
        </p:txBody>
      </p:sp>
      <p:sp>
        <p:nvSpPr>
          <p:cNvPr id="9"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12" name="Rectángulo 7">
            <a:extLst>
              <a:ext uri="{FF2B5EF4-FFF2-40B4-BE49-F238E27FC236}">
                <a16:creationId xmlns:a16="http://schemas.microsoft.com/office/drawing/2014/main" id="{1025E37C-600A-4C69-B536-1D5E89813585}"/>
              </a:ext>
            </a:extLst>
          </p:cNvPr>
          <p:cNvSpPr/>
          <p:nvPr/>
        </p:nvSpPr>
        <p:spPr>
          <a:xfrm>
            <a:off x="1447801" y="3030016"/>
            <a:ext cx="3037113" cy="874085"/>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226 </a:t>
            </a:r>
            <a:r>
              <a:rPr lang="es-ES" b="1" dirty="0">
                <a:solidFill>
                  <a:srgbClr val="E83842"/>
                </a:solidFill>
                <a:latin typeface="Sailec"/>
                <a:ea typeface="Calibri" panose="020F0502020204030204" pitchFamily="34" charset="0"/>
                <a:cs typeface="Sailec"/>
              </a:rPr>
              <a:t>puntos</a:t>
            </a:r>
          </a:p>
        </p:txBody>
      </p:sp>
      <p:sp>
        <p:nvSpPr>
          <p:cNvPr id="13" name="Rectángulo 7">
            <a:extLst>
              <a:ext uri="{FF2B5EF4-FFF2-40B4-BE49-F238E27FC236}">
                <a16:creationId xmlns:a16="http://schemas.microsoft.com/office/drawing/2014/main" id="{1025E37C-600A-4C69-B536-1D5E89813585}"/>
              </a:ext>
            </a:extLst>
          </p:cNvPr>
          <p:cNvSpPr/>
          <p:nvPr/>
        </p:nvSpPr>
        <p:spPr>
          <a:xfrm>
            <a:off x="8077200" y="3030016"/>
            <a:ext cx="3037113" cy="874085"/>
          </a:xfrm>
          <a:prstGeom prst="rect">
            <a:avLst/>
          </a:prstGeom>
        </p:spPr>
        <p:txBody>
          <a:bodyPr wrap="square">
            <a:spAutoFit/>
          </a:bodyPr>
          <a:lstStyle/>
          <a:p>
            <a:pPr lvl="1" algn="just">
              <a:lnSpc>
                <a:spcPct val="107000"/>
              </a:lnSpc>
              <a:spcAft>
                <a:spcPts val="800"/>
              </a:spcAft>
            </a:pPr>
            <a:r>
              <a:rPr lang="es-ES" sz="4800" b="1" dirty="0">
                <a:solidFill>
                  <a:srgbClr val="E83842"/>
                </a:solidFill>
                <a:latin typeface="Sailec"/>
                <a:ea typeface="Calibri" panose="020F0502020204030204" pitchFamily="34" charset="0"/>
                <a:cs typeface="Sailec"/>
              </a:rPr>
              <a:t>253 </a:t>
            </a:r>
            <a:r>
              <a:rPr lang="es-ES" b="1" dirty="0">
                <a:solidFill>
                  <a:srgbClr val="E83842"/>
                </a:solidFill>
                <a:latin typeface="Sailec"/>
                <a:ea typeface="Calibri" panose="020F0502020204030204" pitchFamily="34" charset="0"/>
                <a:cs typeface="Sailec"/>
              </a:rPr>
              <a:t>puntos</a:t>
            </a:r>
          </a:p>
        </p:txBody>
      </p:sp>
      <p:sp>
        <p:nvSpPr>
          <p:cNvPr id="14" name="Rectangle 13"/>
          <p:cNvSpPr/>
          <p:nvPr/>
        </p:nvSpPr>
        <p:spPr>
          <a:xfrm>
            <a:off x="1155700" y="2540000"/>
            <a:ext cx="3454400" cy="533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020222" y="2622034"/>
            <a:ext cx="3729579" cy="369332"/>
          </a:xfrm>
          <a:prstGeom prst="rect">
            <a:avLst/>
          </a:prstGeom>
        </p:spPr>
        <p:txBody>
          <a:bodyPr wrap="square">
            <a:spAutoFit/>
          </a:bodyPr>
          <a:lstStyle/>
          <a:p>
            <a:pPr algn="ctr"/>
            <a:r>
              <a:rPr lang="es-ES_tradnl" b="1" dirty="0">
                <a:solidFill>
                  <a:srgbClr val="005DE4"/>
                </a:solidFill>
                <a:latin typeface="Sailec"/>
                <a:cs typeface="Sailec"/>
              </a:rPr>
              <a:t>Sin expectativas</a:t>
            </a:r>
            <a:endParaRPr lang="en-US" b="1" dirty="0">
              <a:solidFill>
                <a:srgbClr val="005DE4"/>
              </a:solidFill>
              <a:latin typeface="Sailec"/>
              <a:cs typeface="Sailec"/>
            </a:endParaRPr>
          </a:p>
        </p:txBody>
      </p:sp>
      <p:sp>
        <p:nvSpPr>
          <p:cNvPr id="16" name="Rectangle 15"/>
          <p:cNvSpPr/>
          <p:nvPr/>
        </p:nvSpPr>
        <p:spPr>
          <a:xfrm>
            <a:off x="7467601" y="2540000"/>
            <a:ext cx="3937001" cy="533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454901" y="2609334"/>
            <a:ext cx="3966622" cy="369332"/>
          </a:xfrm>
          <a:prstGeom prst="rect">
            <a:avLst/>
          </a:prstGeom>
        </p:spPr>
        <p:txBody>
          <a:bodyPr wrap="square">
            <a:spAutoFit/>
          </a:bodyPr>
          <a:lstStyle/>
          <a:p>
            <a:pPr algn="ctr"/>
            <a:r>
              <a:rPr lang="es-ES_tradnl" b="1" dirty="0">
                <a:solidFill>
                  <a:srgbClr val="005DE4"/>
                </a:solidFill>
                <a:latin typeface="Sailec"/>
                <a:cs typeface="Sailec"/>
              </a:rPr>
              <a:t>Con expectativas</a:t>
            </a:r>
            <a:endParaRPr lang="en-US" b="1" dirty="0">
              <a:solidFill>
                <a:srgbClr val="005DE4"/>
              </a:solidFill>
              <a:latin typeface="Sailec"/>
              <a:cs typeface="Sailec"/>
            </a:endParaRPr>
          </a:p>
        </p:txBody>
      </p:sp>
      <p:sp>
        <p:nvSpPr>
          <p:cNvPr id="18" name="Rectangle 17"/>
          <p:cNvSpPr/>
          <p:nvPr/>
        </p:nvSpPr>
        <p:spPr>
          <a:xfrm>
            <a:off x="6426202" y="4213492"/>
            <a:ext cx="5130800" cy="2077492"/>
          </a:xfrm>
          <a:prstGeom prst="rect">
            <a:avLst/>
          </a:prstGeom>
        </p:spPr>
        <p:txBody>
          <a:bodyPr wrap="square">
            <a:spAutoFit/>
          </a:bodyPr>
          <a:lstStyle/>
          <a:p>
            <a:r>
              <a:rPr lang="en-US" dirty="0" err="1">
                <a:solidFill>
                  <a:srgbClr val="005DE4"/>
                </a:solidFill>
                <a:latin typeface="Sailec Medium"/>
                <a:cs typeface="Sailec Medium"/>
              </a:rPr>
              <a:t>Estos</a:t>
            </a:r>
            <a:r>
              <a:rPr lang="en-US" dirty="0">
                <a:solidFill>
                  <a:srgbClr val="005DE4"/>
                </a:solidFill>
                <a:latin typeface="Sailec Medium"/>
                <a:cs typeface="Sailec Medium"/>
              </a:rPr>
              <a:t> </a:t>
            </a:r>
            <a:r>
              <a:rPr lang="en-US" dirty="0" err="1">
                <a:solidFill>
                  <a:srgbClr val="005DE4"/>
                </a:solidFill>
                <a:latin typeface="Sailec Medium"/>
                <a:cs typeface="Sailec Medium"/>
              </a:rPr>
              <a:t>estudiantes</a:t>
            </a:r>
            <a:r>
              <a:rPr lang="en-US" dirty="0">
                <a:solidFill>
                  <a:srgbClr val="005DE4"/>
                </a:solidFill>
                <a:latin typeface="Sailec Medium"/>
                <a:cs typeface="Sailec Medium"/>
              </a:rPr>
              <a:t> </a:t>
            </a:r>
            <a:r>
              <a:rPr lang="en-US" dirty="0" err="1">
                <a:solidFill>
                  <a:srgbClr val="005DE4"/>
                </a:solidFill>
                <a:latin typeface="Sailec Medium"/>
                <a:cs typeface="Sailec Medium"/>
              </a:rPr>
              <a:t>alcanzan</a:t>
            </a:r>
            <a:r>
              <a:rPr lang="en-US" dirty="0">
                <a:solidFill>
                  <a:srgbClr val="005DE4"/>
                </a:solidFill>
                <a:latin typeface="Sailec Medium"/>
                <a:cs typeface="Sailec Medium"/>
              </a:rPr>
              <a:t> en </a:t>
            </a:r>
            <a:r>
              <a:rPr lang="en-US" dirty="0" err="1">
                <a:solidFill>
                  <a:srgbClr val="005DE4"/>
                </a:solidFill>
                <a:latin typeface="Sailec Medium"/>
                <a:cs typeface="Sailec Medium"/>
              </a:rPr>
              <a:t>promedio</a:t>
            </a:r>
            <a:r>
              <a:rPr lang="en-US" dirty="0">
                <a:solidFill>
                  <a:srgbClr val="005DE4"/>
                </a:solidFill>
                <a:latin typeface="Sailec Medium"/>
                <a:cs typeface="Sailec Medium"/>
              </a:rPr>
              <a:t> 27 </a:t>
            </a:r>
            <a:r>
              <a:rPr lang="en-US" dirty="0" err="1">
                <a:solidFill>
                  <a:srgbClr val="005DE4"/>
                </a:solidFill>
                <a:latin typeface="Sailec Medium"/>
                <a:cs typeface="Sailec Medium"/>
              </a:rPr>
              <a:t>puntos</a:t>
            </a:r>
            <a:r>
              <a:rPr lang="en-US" dirty="0">
                <a:solidFill>
                  <a:srgbClr val="005DE4"/>
                </a:solidFill>
                <a:latin typeface="Sailec Medium"/>
                <a:cs typeface="Sailec Medium"/>
              </a:rPr>
              <a:t> </a:t>
            </a:r>
            <a:r>
              <a:rPr lang="en-US" dirty="0" err="1">
                <a:solidFill>
                  <a:srgbClr val="005DE4"/>
                </a:solidFill>
                <a:latin typeface="Sailec Medium"/>
                <a:cs typeface="Sailec Medium"/>
              </a:rPr>
              <a:t>más</a:t>
            </a:r>
            <a:r>
              <a:rPr lang="en-US" dirty="0">
                <a:solidFill>
                  <a:srgbClr val="005DE4"/>
                </a:solidFill>
                <a:latin typeface="Sailec Medium"/>
                <a:cs typeface="Sailec Medium"/>
              </a:rPr>
              <a:t> </a:t>
            </a:r>
            <a:r>
              <a:rPr lang="en-US" dirty="0" err="1">
                <a:solidFill>
                  <a:srgbClr val="005DE4"/>
                </a:solidFill>
                <a:latin typeface="Sailec Medium"/>
                <a:cs typeface="Sailec Medium"/>
              </a:rPr>
              <a:t>que</a:t>
            </a:r>
            <a:r>
              <a:rPr lang="en-US" dirty="0">
                <a:solidFill>
                  <a:srgbClr val="005DE4"/>
                </a:solidFill>
                <a:latin typeface="Sailec Medium"/>
                <a:cs typeface="Sailec Medium"/>
              </a:rPr>
              <a:t> </a:t>
            </a:r>
            <a:r>
              <a:rPr lang="en-US" dirty="0" err="1">
                <a:solidFill>
                  <a:srgbClr val="005DE4"/>
                </a:solidFill>
                <a:latin typeface="Sailec Medium"/>
                <a:cs typeface="Sailec Medium"/>
              </a:rPr>
              <a:t>sus</a:t>
            </a:r>
            <a:r>
              <a:rPr lang="en-US" dirty="0">
                <a:solidFill>
                  <a:srgbClr val="005DE4"/>
                </a:solidFill>
                <a:latin typeface="Sailec Medium"/>
                <a:cs typeface="Sailec Medium"/>
              </a:rPr>
              <a:t> pares </a:t>
            </a:r>
            <a:r>
              <a:rPr lang="en-US" dirty="0" err="1">
                <a:solidFill>
                  <a:srgbClr val="005DE4"/>
                </a:solidFill>
                <a:latin typeface="Sailec Medium"/>
                <a:cs typeface="Sailec Medium"/>
              </a:rPr>
              <a:t>cuyos</a:t>
            </a:r>
            <a:r>
              <a:rPr lang="en-US" dirty="0">
                <a:solidFill>
                  <a:srgbClr val="005DE4"/>
                </a:solidFill>
                <a:latin typeface="Sailec Medium"/>
                <a:cs typeface="Sailec Medium"/>
              </a:rPr>
              <a:t> padres no </a:t>
            </a:r>
            <a:r>
              <a:rPr lang="en-US" dirty="0" err="1">
                <a:solidFill>
                  <a:srgbClr val="005DE4"/>
                </a:solidFill>
                <a:latin typeface="Sailec Medium"/>
                <a:cs typeface="Sailec Medium"/>
              </a:rPr>
              <a:t>comparten</a:t>
            </a:r>
            <a:r>
              <a:rPr lang="en-US" dirty="0">
                <a:solidFill>
                  <a:srgbClr val="005DE4"/>
                </a:solidFill>
                <a:latin typeface="Sailec Medium"/>
                <a:cs typeface="Sailec Medium"/>
              </a:rPr>
              <a:t> </a:t>
            </a:r>
            <a:r>
              <a:rPr lang="en-US" dirty="0" err="1">
                <a:solidFill>
                  <a:srgbClr val="005DE4"/>
                </a:solidFill>
                <a:latin typeface="Sailec Medium"/>
                <a:cs typeface="Sailec Medium"/>
              </a:rPr>
              <a:t>estas</a:t>
            </a:r>
            <a:r>
              <a:rPr lang="en-US" dirty="0">
                <a:solidFill>
                  <a:srgbClr val="005DE4"/>
                </a:solidFill>
                <a:latin typeface="Sailec Medium"/>
                <a:cs typeface="Sailec Medium"/>
              </a:rPr>
              <a:t> </a:t>
            </a:r>
            <a:r>
              <a:rPr lang="en-US" dirty="0" err="1">
                <a:solidFill>
                  <a:srgbClr val="005DE4"/>
                </a:solidFill>
                <a:latin typeface="Sailec Medium"/>
                <a:cs typeface="Sailec Medium"/>
              </a:rPr>
              <a:t>expectativas</a:t>
            </a:r>
            <a:r>
              <a:rPr lang="en-US" dirty="0">
                <a:solidFill>
                  <a:srgbClr val="005DE4"/>
                </a:solidFill>
                <a:latin typeface="Sailec Medium"/>
                <a:cs typeface="Sailec Medium"/>
              </a:rPr>
              <a:t>. </a:t>
            </a:r>
          </a:p>
          <a:p>
            <a:endParaRPr lang="en-US" dirty="0">
              <a:solidFill>
                <a:srgbClr val="005DE4"/>
              </a:solidFill>
              <a:latin typeface="Sailec Medium"/>
              <a:cs typeface="Sailec Medium"/>
            </a:endParaRPr>
          </a:p>
          <a:p>
            <a:r>
              <a:rPr lang="en-US" dirty="0">
                <a:solidFill>
                  <a:srgbClr val="005DE4"/>
                </a:solidFill>
                <a:latin typeface="Sailec Medium"/>
                <a:cs typeface="Sailec Medium"/>
              </a:rPr>
              <a:t>Los </a:t>
            </a:r>
            <a:r>
              <a:rPr lang="en-US" dirty="0" err="1">
                <a:solidFill>
                  <a:srgbClr val="005DE4"/>
                </a:solidFill>
                <a:latin typeface="Sailec Medium"/>
                <a:cs typeface="Sailec Medium"/>
              </a:rPr>
              <a:t>estudiantes</a:t>
            </a:r>
            <a:r>
              <a:rPr lang="en-US" dirty="0">
                <a:solidFill>
                  <a:srgbClr val="005DE4"/>
                </a:solidFill>
                <a:latin typeface="Sailec Medium"/>
                <a:cs typeface="Sailec Medium"/>
              </a:rPr>
              <a:t> con padres con </a:t>
            </a:r>
            <a:r>
              <a:rPr lang="en-US" dirty="0" err="1">
                <a:solidFill>
                  <a:srgbClr val="005DE4"/>
                </a:solidFill>
                <a:latin typeface="Sailec Medium"/>
                <a:cs typeface="Sailec Medium"/>
              </a:rPr>
              <a:t>bajas</a:t>
            </a:r>
            <a:r>
              <a:rPr lang="en-US" dirty="0">
                <a:solidFill>
                  <a:srgbClr val="005DE4"/>
                </a:solidFill>
                <a:latin typeface="Sailec Medium"/>
                <a:cs typeface="Sailec Medium"/>
              </a:rPr>
              <a:t> </a:t>
            </a:r>
            <a:r>
              <a:rPr lang="en-US" dirty="0" err="1">
                <a:solidFill>
                  <a:srgbClr val="005DE4"/>
                </a:solidFill>
                <a:latin typeface="Sailec Medium"/>
                <a:cs typeface="Sailec Medium"/>
              </a:rPr>
              <a:t>expectativas</a:t>
            </a:r>
            <a:r>
              <a:rPr lang="en-US" dirty="0">
                <a:solidFill>
                  <a:srgbClr val="005DE4"/>
                </a:solidFill>
                <a:latin typeface="Sailec Medium"/>
                <a:cs typeface="Sailec Medium"/>
              </a:rPr>
              <a:t>, </a:t>
            </a:r>
            <a:r>
              <a:rPr lang="en-US" dirty="0" err="1">
                <a:solidFill>
                  <a:srgbClr val="005DE4"/>
                </a:solidFill>
                <a:latin typeface="Sailec Medium"/>
                <a:cs typeface="Sailec Medium"/>
              </a:rPr>
              <a:t>independiente</a:t>
            </a:r>
            <a:r>
              <a:rPr lang="en-US" dirty="0">
                <a:solidFill>
                  <a:srgbClr val="005DE4"/>
                </a:solidFill>
                <a:latin typeface="Sailec Medium"/>
                <a:cs typeface="Sailec Medium"/>
              </a:rPr>
              <a:t> de </a:t>
            </a:r>
            <a:r>
              <a:rPr lang="en-US" dirty="0" err="1">
                <a:solidFill>
                  <a:srgbClr val="005DE4"/>
                </a:solidFill>
                <a:latin typeface="Sailec Medium"/>
                <a:cs typeface="Sailec Medium"/>
              </a:rPr>
              <a:t>su</a:t>
            </a:r>
            <a:r>
              <a:rPr lang="en-US" dirty="0">
                <a:solidFill>
                  <a:srgbClr val="005DE4"/>
                </a:solidFill>
                <a:latin typeface="Sailec Medium"/>
                <a:cs typeface="Sailec Medium"/>
              </a:rPr>
              <a:t> GSE, </a:t>
            </a:r>
            <a:r>
              <a:rPr lang="en-US" dirty="0" err="1">
                <a:solidFill>
                  <a:srgbClr val="005DE4"/>
                </a:solidFill>
                <a:latin typeface="Sailec Medium"/>
                <a:cs typeface="Sailec Medium"/>
              </a:rPr>
              <a:t>obtienen</a:t>
            </a:r>
            <a:r>
              <a:rPr lang="en-US" dirty="0">
                <a:solidFill>
                  <a:srgbClr val="005DE4"/>
                </a:solidFill>
                <a:latin typeface="Sailec Medium"/>
                <a:cs typeface="Sailec Medium"/>
              </a:rPr>
              <a:t> </a:t>
            </a:r>
            <a:r>
              <a:rPr lang="en-US" dirty="0" err="1">
                <a:solidFill>
                  <a:srgbClr val="005DE4"/>
                </a:solidFill>
                <a:latin typeface="Sailec Medium"/>
                <a:cs typeface="Sailec Medium"/>
              </a:rPr>
              <a:t>bajos</a:t>
            </a:r>
            <a:r>
              <a:rPr lang="en-US" dirty="0">
                <a:solidFill>
                  <a:srgbClr val="005DE4"/>
                </a:solidFill>
                <a:latin typeface="Sailec Medium"/>
                <a:cs typeface="Sailec Medium"/>
              </a:rPr>
              <a:t> </a:t>
            </a:r>
            <a:r>
              <a:rPr lang="en-US" dirty="0" err="1">
                <a:solidFill>
                  <a:srgbClr val="005DE4"/>
                </a:solidFill>
                <a:latin typeface="Sailec Medium"/>
                <a:cs typeface="Sailec Medium"/>
              </a:rPr>
              <a:t>puntajes</a:t>
            </a:r>
            <a:r>
              <a:rPr lang="en-US" dirty="0">
                <a:solidFill>
                  <a:srgbClr val="005DE4"/>
                </a:solidFill>
                <a:latin typeface="Sailec Medium"/>
                <a:cs typeface="Sailec Medium"/>
              </a:rPr>
              <a:t>. </a:t>
            </a:r>
          </a:p>
        </p:txBody>
      </p:sp>
      <p:pic>
        <p:nvPicPr>
          <p:cNvPr id="5" name="Picture 4"/>
          <p:cNvPicPr>
            <a:picLocks noChangeAspect="1"/>
          </p:cNvPicPr>
          <p:nvPr/>
        </p:nvPicPr>
        <p:blipFill rotWithShape="1">
          <a:blip r:embed="rId2"/>
          <a:srcRect b="48917"/>
          <a:stretch/>
        </p:blipFill>
        <p:spPr>
          <a:xfrm>
            <a:off x="5116369" y="2038350"/>
            <a:ext cx="1997364" cy="1905000"/>
          </a:xfrm>
          <a:prstGeom prst="rect">
            <a:avLst/>
          </a:prstGeom>
        </p:spPr>
      </p:pic>
      <p:pic>
        <p:nvPicPr>
          <p:cNvPr id="24" name="Marcador de contenido 3">
            <a:extLst>
              <a:ext uri="{FF2B5EF4-FFF2-40B4-BE49-F238E27FC236}">
                <a16:creationId xmlns:a16="http://schemas.microsoft.com/office/drawing/2014/main" id="{B2B97487-6486-4CDD-B383-F14F76B80FF2}"/>
              </a:ext>
            </a:extLst>
          </p:cNvPr>
          <p:cNvPicPr>
            <a:picLocks noChangeAspect="1"/>
          </p:cNvPicPr>
          <p:nvPr/>
        </p:nvPicPr>
        <p:blipFill rotWithShape="1">
          <a:blip r:embed="rId3"/>
          <a:srcRect l="9491" t="58467" r="45730" b="3936"/>
          <a:stretch/>
        </p:blipFill>
        <p:spPr>
          <a:xfrm>
            <a:off x="1054100" y="4140200"/>
            <a:ext cx="5181600" cy="2032001"/>
          </a:xfrm>
          <a:prstGeom prst="rect">
            <a:avLst/>
          </a:prstGeom>
        </p:spPr>
      </p:pic>
      <p:sp>
        <p:nvSpPr>
          <p:cNvPr id="25" name="Título 1">
            <a:extLst>
              <a:ext uri="{FF2B5EF4-FFF2-40B4-BE49-F238E27FC236}">
                <a16:creationId xmlns:a16="http://schemas.microsoft.com/office/drawing/2014/main" id="{E8491826-37B1-4C2A-948D-3007080D53F5}"/>
              </a:ext>
            </a:extLst>
          </p:cNvPr>
          <p:cNvSpPr txBox="1">
            <a:spLocks/>
          </p:cNvSpPr>
          <p:nvPr/>
        </p:nvSpPr>
        <p:spPr>
          <a:xfrm>
            <a:off x="581595" y="90203"/>
            <a:ext cx="11844866" cy="14562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r>
              <a:rPr lang="es-CL" sz="3200" spc="0" dirty="0">
                <a:solidFill>
                  <a:srgbClr val="E83842"/>
                </a:solidFill>
              </a:rPr>
              <a:t>5. </a:t>
            </a:r>
            <a:r>
              <a:rPr lang="es-CL" sz="3200" spc="0" dirty="0">
                <a:solidFill>
                  <a:srgbClr val="005DE4"/>
                </a:solidFill>
              </a:rPr>
              <a:t>Expectativas educativas de los padres  </a:t>
            </a:r>
          </a:p>
        </p:txBody>
      </p:sp>
    </p:spTree>
    <p:extLst>
      <p:ext uri="{BB962C8B-B14F-4D97-AF65-F5344CB8AC3E}">
        <p14:creationId xmlns:p14="http://schemas.microsoft.com/office/powerpoint/2010/main" val="3485154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7C855958-C708-4CEE-9545-4C91B362B979}"/>
              </a:ext>
            </a:extLst>
          </p:cNvPr>
          <p:cNvSpPr txBox="1">
            <a:spLocks/>
          </p:cNvSpPr>
          <p:nvPr/>
        </p:nvSpPr>
        <p:spPr>
          <a:xfrm>
            <a:off x="1536702" y="363394"/>
            <a:ext cx="8743948" cy="1062182"/>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kern="1200" spc="-120" baseline="0">
                <a:solidFill>
                  <a:schemeClr val="tx1"/>
                </a:solidFill>
                <a:latin typeface="+mj-lt"/>
                <a:ea typeface="+mj-ea"/>
                <a:cs typeface="+mj-cs"/>
              </a:defRPr>
            </a:lvl1pPr>
          </a:lstStyle>
          <a:p>
            <a:pPr algn="ctr"/>
            <a:r>
              <a:rPr lang="es-ES" sz="4000" b="1" spc="0" dirty="0">
                <a:solidFill>
                  <a:srgbClr val="E83842"/>
                </a:solidFill>
                <a:latin typeface="Sailec"/>
                <a:cs typeface="Sailec"/>
              </a:rPr>
              <a:t>Variables asociadas </a:t>
            </a:r>
          </a:p>
          <a:p>
            <a:pPr algn="ctr"/>
            <a:r>
              <a:rPr lang="es-ES" sz="4000" b="1" spc="0" dirty="0">
                <a:solidFill>
                  <a:srgbClr val="E83842"/>
                </a:solidFill>
                <a:latin typeface="Sailec"/>
                <a:cs typeface="Sailec"/>
              </a:rPr>
              <a:t>a resultados educativos</a:t>
            </a:r>
            <a:endParaRPr lang="es-CL" sz="4000" spc="0" dirty="0"/>
          </a:p>
        </p:txBody>
      </p:sp>
      <p:sp>
        <p:nvSpPr>
          <p:cNvPr id="7"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dirty="0" err="1">
                <a:solidFill>
                  <a:schemeClr val="bg1">
                    <a:lumMod val="75000"/>
                    <a:lumOff val="25000"/>
                  </a:schemeClr>
                </a:solidFill>
                <a:latin typeface="Sailec"/>
                <a:cs typeface="Sailec"/>
              </a:rPr>
              <a:t>Ref</a:t>
            </a:r>
            <a:r>
              <a:rPr lang="es-CL" sz="1600" dirty="0">
                <a:solidFill>
                  <a:schemeClr val="bg1">
                    <a:lumMod val="75000"/>
                    <a:lumOff val="25000"/>
                  </a:schemeClr>
                </a:solidFill>
                <a:latin typeface="Sailec"/>
                <a:cs typeface="Sailec"/>
              </a:rPr>
              <a:t>: Estudio de Lectura 2° básico Agencia de calidad </a:t>
            </a:r>
          </a:p>
        </p:txBody>
      </p:sp>
      <p:sp>
        <p:nvSpPr>
          <p:cNvPr id="3" name="Oval 2"/>
          <p:cNvSpPr/>
          <p:nvPr/>
        </p:nvSpPr>
        <p:spPr>
          <a:xfrm>
            <a:off x="3695700" y="1917701"/>
            <a:ext cx="3937001" cy="3937000"/>
          </a:xfrm>
          <a:prstGeom prst="ellipse">
            <a:avLst/>
          </a:prstGeom>
          <a:noFill/>
          <a:ln w="57150" cmpd="sng">
            <a:solidFill>
              <a:srgbClr val="F4F9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2438401" y="1612900"/>
            <a:ext cx="701147" cy="1346200"/>
          </a:xfrm>
          <a:prstGeom prst="rect">
            <a:avLst/>
          </a:prstGeom>
        </p:spPr>
      </p:pic>
      <p:pic>
        <p:nvPicPr>
          <p:cNvPr id="11" name="Picture 10"/>
          <p:cNvPicPr>
            <a:picLocks noChangeAspect="1"/>
          </p:cNvPicPr>
          <p:nvPr/>
        </p:nvPicPr>
        <p:blipFill rotWithShape="1">
          <a:blip r:embed="rId3"/>
          <a:srcRect b="48917"/>
          <a:stretch/>
        </p:blipFill>
        <p:spPr>
          <a:xfrm>
            <a:off x="1750868" y="3740150"/>
            <a:ext cx="1018656" cy="971550"/>
          </a:xfrm>
          <a:prstGeom prst="rect">
            <a:avLst/>
          </a:prstGeom>
        </p:spPr>
      </p:pic>
      <p:pic>
        <p:nvPicPr>
          <p:cNvPr id="12" name="Picture 11"/>
          <p:cNvPicPr>
            <a:picLocks noChangeAspect="1"/>
          </p:cNvPicPr>
          <p:nvPr/>
        </p:nvPicPr>
        <p:blipFill>
          <a:blip r:embed="rId4"/>
          <a:stretch>
            <a:fillRect/>
          </a:stretch>
        </p:blipFill>
        <p:spPr>
          <a:xfrm>
            <a:off x="4622800" y="5245100"/>
            <a:ext cx="867925" cy="990600"/>
          </a:xfrm>
          <a:prstGeom prst="rect">
            <a:avLst/>
          </a:prstGeom>
        </p:spPr>
      </p:pic>
      <p:pic>
        <p:nvPicPr>
          <p:cNvPr id="13" name="Picture 12"/>
          <p:cNvPicPr>
            <a:picLocks noChangeAspect="1"/>
          </p:cNvPicPr>
          <p:nvPr/>
        </p:nvPicPr>
        <p:blipFill>
          <a:blip r:embed="rId5"/>
          <a:stretch>
            <a:fillRect/>
          </a:stretch>
        </p:blipFill>
        <p:spPr>
          <a:xfrm>
            <a:off x="6464302" y="1841500"/>
            <a:ext cx="1079500" cy="1091234"/>
          </a:xfrm>
          <a:prstGeom prst="rect">
            <a:avLst/>
          </a:prstGeom>
        </p:spPr>
      </p:pic>
      <p:pic>
        <p:nvPicPr>
          <p:cNvPr id="14" name="Picture 13"/>
          <p:cNvPicPr>
            <a:picLocks noChangeAspect="1"/>
          </p:cNvPicPr>
          <p:nvPr/>
        </p:nvPicPr>
        <p:blipFill>
          <a:blip r:embed="rId5"/>
          <a:stretch>
            <a:fillRect/>
          </a:stretch>
        </p:blipFill>
        <p:spPr>
          <a:xfrm>
            <a:off x="7086600" y="3873500"/>
            <a:ext cx="1079500" cy="1091234"/>
          </a:xfrm>
          <a:prstGeom prst="rect">
            <a:avLst/>
          </a:prstGeom>
        </p:spPr>
      </p:pic>
      <p:sp>
        <p:nvSpPr>
          <p:cNvPr id="16" name="TextBox 15"/>
          <p:cNvSpPr txBox="1"/>
          <p:nvPr/>
        </p:nvSpPr>
        <p:spPr>
          <a:xfrm>
            <a:off x="3225801" y="2057400"/>
            <a:ext cx="1426994" cy="923330"/>
          </a:xfrm>
          <a:prstGeom prst="rect">
            <a:avLst/>
          </a:prstGeom>
          <a:noFill/>
        </p:spPr>
        <p:txBody>
          <a:bodyPr wrap="none" rtlCol="0">
            <a:spAutoFit/>
          </a:bodyPr>
          <a:lstStyle/>
          <a:p>
            <a:r>
              <a:rPr lang="en-US" b="1" dirty="0">
                <a:solidFill>
                  <a:srgbClr val="E83842"/>
                </a:solidFill>
                <a:latin typeface="Sailec"/>
                <a:cs typeface="Sailec"/>
              </a:rPr>
              <a:t>1. </a:t>
            </a:r>
          </a:p>
          <a:p>
            <a:r>
              <a:rPr lang="en-US" b="1" dirty="0" err="1">
                <a:solidFill>
                  <a:srgbClr val="005DE4"/>
                </a:solidFill>
                <a:latin typeface="Sailec"/>
                <a:cs typeface="Sailec"/>
              </a:rPr>
              <a:t>Educación</a:t>
            </a:r>
            <a:r>
              <a:rPr lang="en-US" b="1" dirty="0">
                <a:solidFill>
                  <a:srgbClr val="005DE4"/>
                </a:solidFill>
                <a:latin typeface="Sailec"/>
                <a:cs typeface="Sailec"/>
              </a:rPr>
              <a:t> </a:t>
            </a:r>
          </a:p>
          <a:p>
            <a:r>
              <a:rPr lang="en-US" b="1" dirty="0" err="1">
                <a:solidFill>
                  <a:srgbClr val="005DE4"/>
                </a:solidFill>
                <a:latin typeface="Sailec"/>
                <a:cs typeface="Sailec"/>
              </a:rPr>
              <a:t>parvularia</a:t>
            </a:r>
            <a:endParaRPr lang="en-US" b="1" dirty="0">
              <a:solidFill>
                <a:srgbClr val="005DE4"/>
              </a:solidFill>
              <a:latin typeface="Sailec"/>
              <a:cs typeface="Sailec"/>
            </a:endParaRPr>
          </a:p>
        </p:txBody>
      </p:sp>
      <p:sp>
        <p:nvSpPr>
          <p:cNvPr id="17" name="TextBox 16"/>
          <p:cNvSpPr txBox="1"/>
          <p:nvPr/>
        </p:nvSpPr>
        <p:spPr>
          <a:xfrm>
            <a:off x="2844801" y="3606801"/>
            <a:ext cx="1739579" cy="1200329"/>
          </a:xfrm>
          <a:prstGeom prst="rect">
            <a:avLst/>
          </a:prstGeom>
          <a:noFill/>
        </p:spPr>
        <p:txBody>
          <a:bodyPr wrap="none" rtlCol="0">
            <a:spAutoFit/>
          </a:bodyPr>
          <a:lstStyle/>
          <a:p>
            <a:r>
              <a:rPr lang="en-US" b="1" dirty="0">
                <a:solidFill>
                  <a:srgbClr val="E83842"/>
                </a:solidFill>
                <a:latin typeface="Sailec"/>
                <a:cs typeface="Sailec"/>
              </a:rPr>
              <a:t>5. </a:t>
            </a:r>
          </a:p>
          <a:p>
            <a:r>
              <a:rPr lang="en-US" b="1" dirty="0" err="1">
                <a:solidFill>
                  <a:srgbClr val="005DE4"/>
                </a:solidFill>
                <a:latin typeface="Sailec"/>
                <a:cs typeface="Sailec"/>
              </a:rPr>
              <a:t>Expectativas</a:t>
            </a:r>
            <a:r>
              <a:rPr lang="en-US" b="1" dirty="0">
                <a:solidFill>
                  <a:srgbClr val="005DE4"/>
                </a:solidFill>
                <a:latin typeface="Sailec"/>
                <a:cs typeface="Sailec"/>
              </a:rPr>
              <a:t> </a:t>
            </a:r>
          </a:p>
          <a:p>
            <a:r>
              <a:rPr lang="en-US" b="1" dirty="0" err="1">
                <a:solidFill>
                  <a:srgbClr val="005DE4"/>
                </a:solidFill>
                <a:latin typeface="Sailec"/>
                <a:cs typeface="Sailec"/>
              </a:rPr>
              <a:t>educativas</a:t>
            </a:r>
            <a:r>
              <a:rPr lang="en-US" b="1" dirty="0">
                <a:solidFill>
                  <a:srgbClr val="005DE4"/>
                </a:solidFill>
                <a:latin typeface="Sailec"/>
                <a:cs typeface="Sailec"/>
              </a:rPr>
              <a:t> </a:t>
            </a:r>
          </a:p>
          <a:p>
            <a:r>
              <a:rPr lang="en-US" b="1" dirty="0">
                <a:solidFill>
                  <a:srgbClr val="005DE4"/>
                </a:solidFill>
                <a:latin typeface="Sailec"/>
                <a:cs typeface="Sailec"/>
              </a:rPr>
              <a:t>de los padres </a:t>
            </a:r>
          </a:p>
        </p:txBody>
      </p:sp>
      <p:sp>
        <p:nvSpPr>
          <p:cNvPr id="18" name="TextBox 17"/>
          <p:cNvSpPr txBox="1"/>
          <p:nvPr/>
        </p:nvSpPr>
        <p:spPr>
          <a:xfrm>
            <a:off x="5600702" y="5067301"/>
            <a:ext cx="1491114" cy="1200329"/>
          </a:xfrm>
          <a:prstGeom prst="rect">
            <a:avLst/>
          </a:prstGeom>
          <a:noFill/>
        </p:spPr>
        <p:txBody>
          <a:bodyPr wrap="none" rtlCol="0">
            <a:spAutoFit/>
          </a:bodyPr>
          <a:lstStyle/>
          <a:p>
            <a:r>
              <a:rPr lang="en-US" b="1" dirty="0">
                <a:solidFill>
                  <a:srgbClr val="E83842"/>
                </a:solidFill>
                <a:latin typeface="Sailec"/>
                <a:cs typeface="Sailec"/>
              </a:rPr>
              <a:t>4. </a:t>
            </a:r>
          </a:p>
          <a:p>
            <a:r>
              <a:rPr lang="en-US" b="1" dirty="0" err="1">
                <a:solidFill>
                  <a:srgbClr val="005DE4"/>
                </a:solidFill>
                <a:latin typeface="Sailec"/>
                <a:cs typeface="Sailec"/>
              </a:rPr>
              <a:t>Lectura</a:t>
            </a:r>
            <a:r>
              <a:rPr lang="en-US" b="1" dirty="0">
                <a:solidFill>
                  <a:srgbClr val="005DE4"/>
                </a:solidFill>
                <a:latin typeface="Sailec"/>
                <a:cs typeface="Sailec"/>
              </a:rPr>
              <a:t> de </a:t>
            </a:r>
          </a:p>
          <a:p>
            <a:r>
              <a:rPr lang="en-US" b="1" dirty="0">
                <a:solidFill>
                  <a:srgbClr val="005DE4"/>
                </a:solidFill>
                <a:latin typeface="Sailec"/>
                <a:cs typeface="Sailec"/>
              </a:rPr>
              <a:t>padres con </a:t>
            </a:r>
          </a:p>
          <a:p>
            <a:r>
              <a:rPr lang="en-US" b="1" dirty="0" err="1">
                <a:solidFill>
                  <a:srgbClr val="005DE4"/>
                </a:solidFill>
                <a:latin typeface="Sailec"/>
                <a:cs typeface="Sailec"/>
              </a:rPr>
              <a:t>sus</a:t>
            </a:r>
            <a:r>
              <a:rPr lang="en-US" b="1" dirty="0">
                <a:solidFill>
                  <a:srgbClr val="005DE4"/>
                </a:solidFill>
                <a:latin typeface="Sailec"/>
                <a:cs typeface="Sailec"/>
              </a:rPr>
              <a:t> </a:t>
            </a:r>
            <a:r>
              <a:rPr lang="en-US" b="1" dirty="0" err="1">
                <a:solidFill>
                  <a:srgbClr val="005DE4"/>
                </a:solidFill>
                <a:latin typeface="Sailec"/>
                <a:cs typeface="Sailec"/>
              </a:rPr>
              <a:t>hijos</a:t>
            </a:r>
            <a:r>
              <a:rPr lang="en-US" b="1" dirty="0">
                <a:solidFill>
                  <a:srgbClr val="005DE4"/>
                </a:solidFill>
                <a:latin typeface="Sailec"/>
                <a:cs typeface="Sailec"/>
              </a:rPr>
              <a:t>  </a:t>
            </a:r>
          </a:p>
        </p:txBody>
      </p:sp>
      <p:sp>
        <p:nvSpPr>
          <p:cNvPr id="19" name="TextBox 18"/>
          <p:cNvSpPr txBox="1"/>
          <p:nvPr/>
        </p:nvSpPr>
        <p:spPr>
          <a:xfrm>
            <a:off x="8305801" y="3784600"/>
            <a:ext cx="1584088" cy="923330"/>
          </a:xfrm>
          <a:prstGeom prst="rect">
            <a:avLst/>
          </a:prstGeom>
          <a:noFill/>
        </p:spPr>
        <p:txBody>
          <a:bodyPr wrap="none" rtlCol="0">
            <a:spAutoFit/>
          </a:bodyPr>
          <a:lstStyle/>
          <a:p>
            <a:r>
              <a:rPr lang="en-US" b="1" dirty="0">
                <a:solidFill>
                  <a:srgbClr val="E83842"/>
                </a:solidFill>
                <a:latin typeface="Sailec"/>
                <a:cs typeface="Sailec"/>
              </a:rPr>
              <a:t>3. </a:t>
            </a:r>
          </a:p>
          <a:p>
            <a:r>
              <a:rPr lang="en-US" b="1" dirty="0" err="1">
                <a:solidFill>
                  <a:srgbClr val="005DE4"/>
                </a:solidFill>
                <a:latin typeface="Sailec"/>
                <a:cs typeface="Sailec"/>
              </a:rPr>
              <a:t>Habilidades</a:t>
            </a:r>
            <a:r>
              <a:rPr lang="en-US" b="1" dirty="0">
                <a:solidFill>
                  <a:srgbClr val="005DE4"/>
                </a:solidFill>
                <a:latin typeface="Sailec"/>
                <a:cs typeface="Sailec"/>
              </a:rPr>
              <a:t> </a:t>
            </a:r>
          </a:p>
          <a:p>
            <a:r>
              <a:rPr lang="en-US" b="1" dirty="0" err="1">
                <a:solidFill>
                  <a:srgbClr val="005DE4"/>
                </a:solidFill>
                <a:latin typeface="Sailec"/>
                <a:cs typeface="Sailec"/>
              </a:rPr>
              <a:t>prelectoras</a:t>
            </a:r>
            <a:endParaRPr lang="en-US" b="1" dirty="0">
              <a:solidFill>
                <a:srgbClr val="005DE4"/>
              </a:solidFill>
              <a:latin typeface="Sailec"/>
              <a:cs typeface="Sailec"/>
            </a:endParaRPr>
          </a:p>
        </p:txBody>
      </p:sp>
      <p:sp>
        <p:nvSpPr>
          <p:cNvPr id="20" name="TextBox 19"/>
          <p:cNvSpPr txBox="1"/>
          <p:nvPr/>
        </p:nvSpPr>
        <p:spPr>
          <a:xfrm>
            <a:off x="7708900" y="1816101"/>
            <a:ext cx="1584088" cy="1200329"/>
          </a:xfrm>
          <a:prstGeom prst="rect">
            <a:avLst/>
          </a:prstGeom>
          <a:noFill/>
        </p:spPr>
        <p:txBody>
          <a:bodyPr wrap="none" rtlCol="0">
            <a:spAutoFit/>
          </a:bodyPr>
          <a:lstStyle/>
          <a:p>
            <a:r>
              <a:rPr lang="en-US" b="1" dirty="0">
                <a:solidFill>
                  <a:srgbClr val="E83842"/>
                </a:solidFill>
                <a:latin typeface="Sailec"/>
                <a:cs typeface="Sailec"/>
              </a:rPr>
              <a:t>2. </a:t>
            </a:r>
          </a:p>
          <a:p>
            <a:r>
              <a:rPr lang="en-US" b="1" dirty="0" err="1">
                <a:solidFill>
                  <a:srgbClr val="005DE4"/>
                </a:solidFill>
                <a:latin typeface="Sailec"/>
                <a:cs typeface="Sailec"/>
              </a:rPr>
              <a:t>Habilidades</a:t>
            </a:r>
            <a:r>
              <a:rPr lang="en-US" b="1" dirty="0">
                <a:solidFill>
                  <a:srgbClr val="005DE4"/>
                </a:solidFill>
                <a:latin typeface="Sailec"/>
                <a:cs typeface="Sailec"/>
              </a:rPr>
              <a:t> </a:t>
            </a:r>
          </a:p>
          <a:p>
            <a:r>
              <a:rPr lang="en-US" b="1" dirty="0" err="1">
                <a:solidFill>
                  <a:srgbClr val="005DE4"/>
                </a:solidFill>
                <a:latin typeface="Sailec"/>
                <a:cs typeface="Sailec"/>
              </a:rPr>
              <a:t>narrativas</a:t>
            </a:r>
            <a:r>
              <a:rPr lang="en-US" b="1" dirty="0">
                <a:solidFill>
                  <a:srgbClr val="005DE4"/>
                </a:solidFill>
                <a:latin typeface="Sailec"/>
                <a:cs typeface="Sailec"/>
              </a:rPr>
              <a:t> </a:t>
            </a:r>
          </a:p>
          <a:p>
            <a:r>
              <a:rPr lang="en-US" b="1" dirty="0" err="1">
                <a:solidFill>
                  <a:srgbClr val="005DE4"/>
                </a:solidFill>
                <a:latin typeface="Sailec"/>
                <a:cs typeface="Sailec"/>
              </a:rPr>
              <a:t>orales</a:t>
            </a:r>
            <a:r>
              <a:rPr lang="en-US" b="1" dirty="0">
                <a:solidFill>
                  <a:srgbClr val="005DE4"/>
                </a:solidFill>
                <a:latin typeface="Sailec"/>
                <a:cs typeface="Sailec"/>
              </a:rPr>
              <a:t> </a:t>
            </a:r>
          </a:p>
        </p:txBody>
      </p:sp>
    </p:spTree>
    <p:extLst>
      <p:ext uri="{BB962C8B-B14F-4D97-AF65-F5344CB8AC3E}">
        <p14:creationId xmlns:p14="http://schemas.microsoft.com/office/powerpoint/2010/main" val="145551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1ED3FD-3D26-48BC-8F13-DB33D55D44A1}"/>
              </a:ext>
            </a:extLst>
          </p:cNvPr>
          <p:cNvSpPr/>
          <p:nvPr/>
        </p:nvSpPr>
        <p:spPr>
          <a:xfrm>
            <a:off x="325030" y="2114548"/>
            <a:ext cx="2554918" cy="3594273"/>
          </a:xfrm>
          <a:prstGeom prst="rect">
            <a:avLst/>
          </a:prstGeom>
          <a:solidFill>
            <a:srgbClr val="005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bg1">
                    <a:lumMod val="75000"/>
                    <a:lumOff val="25000"/>
                  </a:schemeClr>
                </a:solidFill>
                <a:latin typeface="Sailec"/>
                <a:cs typeface="Sailec"/>
              </a:rPr>
              <a:t>La iniciación </a:t>
            </a:r>
          </a:p>
          <a:p>
            <a:pPr algn="ctr"/>
            <a:r>
              <a:rPr lang="es-ES" sz="2400" b="1" dirty="0">
                <a:solidFill>
                  <a:schemeClr val="bg1">
                    <a:lumMod val="75000"/>
                    <a:lumOff val="25000"/>
                  </a:schemeClr>
                </a:solidFill>
                <a:latin typeface="Sailec"/>
                <a:cs typeface="Sailec"/>
              </a:rPr>
              <a:t>a la lectura comienza en el hogar y durante los años de educación </a:t>
            </a:r>
            <a:r>
              <a:rPr lang="es-ES" sz="2400" b="1" dirty="0" err="1">
                <a:solidFill>
                  <a:schemeClr val="bg1">
                    <a:lumMod val="75000"/>
                    <a:lumOff val="25000"/>
                  </a:schemeClr>
                </a:solidFill>
                <a:latin typeface="Sailec"/>
                <a:cs typeface="Sailec"/>
              </a:rPr>
              <a:t>Parvularia</a:t>
            </a:r>
            <a:r>
              <a:rPr lang="es-ES" sz="2400" b="1" dirty="0">
                <a:solidFill>
                  <a:schemeClr val="bg1">
                    <a:lumMod val="75000"/>
                    <a:lumOff val="25000"/>
                  </a:schemeClr>
                </a:solidFill>
                <a:latin typeface="Sailec"/>
                <a:cs typeface="Sailec"/>
              </a:rPr>
              <a:t> </a:t>
            </a:r>
            <a:endParaRPr lang="es-CL" sz="2400" b="1" dirty="0">
              <a:solidFill>
                <a:schemeClr val="bg1">
                  <a:lumMod val="75000"/>
                  <a:lumOff val="25000"/>
                </a:schemeClr>
              </a:solidFill>
              <a:latin typeface="Sailec"/>
              <a:cs typeface="Sailec"/>
            </a:endParaRPr>
          </a:p>
        </p:txBody>
      </p:sp>
      <p:sp>
        <p:nvSpPr>
          <p:cNvPr id="5" name="Rectángulo 4">
            <a:extLst>
              <a:ext uri="{FF2B5EF4-FFF2-40B4-BE49-F238E27FC236}">
                <a16:creationId xmlns:a16="http://schemas.microsoft.com/office/drawing/2014/main" id="{25317A8D-6E29-4D13-9794-4B96F63CFCB9}"/>
              </a:ext>
            </a:extLst>
          </p:cNvPr>
          <p:cNvSpPr/>
          <p:nvPr/>
        </p:nvSpPr>
        <p:spPr>
          <a:xfrm>
            <a:off x="3184184" y="2114549"/>
            <a:ext cx="2554918" cy="3594273"/>
          </a:xfrm>
          <a:prstGeom prst="rect">
            <a:avLst/>
          </a:prstGeom>
          <a:solidFill>
            <a:srgbClr val="005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chemeClr val="bg1">
                    <a:lumMod val="75000"/>
                    <a:lumOff val="25000"/>
                  </a:schemeClr>
                </a:solidFill>
                <a:latin typeface="Sailec"/>
                <a:cs typeface="Sailec"/>
              </a:rPr>
              <a:t>El aprender a leer en forma comprensiva en un corto plazo mejora la comprensión </a:t>
            </a:r>
            <a:endParaRPr lang="es-CL" sz="2400" b="1" dirty="0">
              <a:solidFill>
                <a:schemeClr val="bg1">
                  <a:lumMod val="75000"/>
                  <a:lumOff val="25000"/>
                </a:schemeClr>
              </a:solidFill>
              <a:latin typeface="Sailec"/>
              <a:cs typeface="Sailec"/>
            </a:endParaRPr>
          </a:p>
        </p:txBody>
      </p:sp>
      <p:sp>
        <p:nvSpPr>
          <p:cNvPr id="6" name="Rectángulo 5">
            <a:extLst>
              <a:ext uri="{FF2B5EF4-FFF2-40B4-BE49-F238E27FC236}">
                <a16:creationId xmlns:a16="http://schemas.microsoft.com/office/drawing/2014/main" id="{4F4E3617-7A07-4141-819E-774744353FFA}"/>
              </a:ext>
            </a:extLst>
          </p:cNvPr>
          <p:cNvSpPr/>
          <p:nvPr/>
        </p:nvSpPr>
        <p:spPr>
          <a:xfrm>
            <a:off x="6096000" y="2114549"/>
            <a:ext cx="2554918" cy="3594273"/>
          </a:xfrm>
          <a:prstGeom prst="rect">
            <a:avLst/>
          </a:prstGeom>
          <a:solidFill>
            <a:srgbClr val="005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chemeClr val="bg1">
                    <a:lumMod val="75000"/>
                    <a:lumOff val="25000"/>
                  </a:schemeClr>
                </a:solidFill>
                <a:latin typeface="Sailec"/>
                <a:cs typeface="Sailec"/>
              </a:rPr>
              <a:t>Un mayor tiempo dedicado a la lectura y en forma habitual mejora la comprensión </a:t>
            </a:r>
            <a:endParaRPr lang="es-CL" sz="2400" b="1" dirty="0">
              <a:solidFill>
                <a:schemeClr val="bg1">
                  <a:lumMod val="75000"/>
                  <a:lumOff val="25000"/>
                </a:schemeClr>
              </a:solidFill>
              <a:latin typeface="Sailec"/>
              <a:cs typeface="Sailec"/>
            </a:endParaRPr>
          </a:p>
        </p:txBody>
      </p:sp>
      <p:sp>
        <p:nvSpPr>
          <p:cNvPr id="7" name="Rectángulo 6">
            <a:extLst>
              <a:ext uri="{FF2B5EF4-FFF2-40B4-BE49-F238E27FC236}">
                <a16:creationId xmlns:a16="http://schemas.microsoft.com/office/drawing/2014/main" id="{972D2641-B698-4999-A065-9BC55822DBEF}"/>
              </a:ext>
            </a:extLst>
          </p:cNvPr>
          <p:cNvSpPr/>
          <p:nvPr/>
        </p:nvSpPr>
        <p:spPr>
          <a:xfrm>
            <a:off x="9007816" y="2082165"/>
            <a:ext cx="2769521" cy="3626657"/>
          </a:xfrm>
          <a:prstGeom prst="rect">
            <a:avLst/>
          </a:prstGeom>
          <a:solidFill>
            <a:srgbClr val="005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chemeClr val="bg1">
                    <a:lumMod val="75000"/>
                    <a:lumOff val="25000"/>
                  </a:schemeClr>
                </a:solidFill>
                <a:latin typeface="Sailec"/>
                <a:cs typeface="Sailec"/>
              </a:rPr>
              <a:t>Mayor  acceso a los estudiantes a una amplia variedad de libros de diferente nivel de dificultad y de  calidad </a:t>
            </a:r>
            <a:endParaRPr lang="es-CL" sz="2400" b="1" dirty="0">
              <a:solidFill>
                <a:schemeClr val="bg1">
                  <a:lumMod val="75000"/>
                  <a:lumOff val="25000"/>
                </a:schemeClr>
              </a:solidFill>
              <a:latin typeface="Sailec"/>
              <a:cs typeface="Sailec"/>
            </a:endParaRPr>
          </a:p>
        </p:txBody>
      </p:sp>
      <p:sp>
        <p:nvSpPr>
          <p:cNvPr id="8" name="Título 1">
            <a:extLst>
              <a:ext uri="{FF2B5EF4-FFF2-40B4-BE49-F238E27FC236}">
                <a16:creationId xmlns:a16="http://schemas.microsoft.com/office/drawing/2014/main" id="{7C855958-C708-4CEE-9545-4C91B362B979}"/>
              </a:ext>
            </a:extLst>
          </p:cNvPr>
          <p:cNvSpPr txBox="1">
            <a:spLocks/>
          </p:cNvSpPr>
          <p:nvPr/>
        </p:nvSpPr>
        <p:spPr>
          <a:xfrm>
            <a:off x="616205" y="557762"/>
            <a:ext cx="9305322" cy="1062182"/>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kern="1200" spc="-120" baseline="0">
                <a:solidFill>
                  <a:schemeClr val="tx1"/>
                </a:solidFill>
                <a:latin typeface="+mj-lt"/>
                <a:ea typeface="+mj-ea"/>
                <a:cs typeface="+mj-cs"/>
              </a:defRPr>
            </a:lvl1pPr>
          </a:lstStyle>
          <a:p>
            <a:pPr>
              <a:lnSpc>
                <a:spcPct val="100000"/>
              </a:lnSpc>
            </a:pPr>
            <a:r>
              <a:rPr lang="es-ES" sz="4000" b="1" spc="0" dirty="0">
                <a:solidFill>
                  <a:srgbClr val="E83842"/>
                </a:solidFill>
                <a:latin typeface="Sailec"/>
                <a:cs typeface="Sailec"/>
              </a:rPr>
              <a:t>La evidencia de las investigaciones internacionales indica que:</a:t>
            </a:r>
            <a:endParaRPr lang="es-CL" sz="4000" spc="0" dirty="0"/>
          </a:p>
        </p:txBody>
      </p:sp>
    </p:spTree>
    <p:extLst>
      <p:ext uri="{BB962C8B-B14F-4D97-AF65-F5344CB8AC3E}">
        <p14:creationId xmlns:p14="http://schemas.microsoft.com/office/powerpoint/2010/main" val="1248702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03486E8-4AB4-7542-B229-30F3E3855960}"/>
              </a:ext>
            </a:extLst>
          </p:cNvPr>
          <p:cNvSpPr/>
          <p:nvPr/>
        </p:nvSpPr>
        <p:spPr>
          <a:xfrm>
            <a:off x="-111211" y="-98854"/>
            <a:ext cx="12354011" cy="7055708"/>
          </a:xfrm>
          <a:prstGeom prst="rect">
            <a:avLst/>
          </a:prstGeom>
          <a:solidFill>
            <a:srgbClr val="4BE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Picture 6"/>
          <p:cNvPicPr>
            <a:picLocks noChangeAspect="1"/>
          </p:cNvPicPr>
          <p:nvPr/>
        </p:nvPicPr>
        <p:blipFill>
          <a:blip r:embed="rId3"/>
          <a:stretch>
            <a:fillRect/>
          </a:stretch>
        </p:blipFill>
        <p:spPr>
          <a:xfrm>
            <a:off x="1059596" y="929115"/>
            <a:ext cx="3894436" cy="5324038"/>
          </a:xfrm>
          <a:prstGeom prst="rect">
            <a:avLst/>
          </a:prstGeom>
        </p:spPr>
      </p:pic>
      <p:sp>
        <p:nvSpPr>
          <p:cNvPr id="10" name="Título 1">
            <a:extLst>
              <a:ext uri="{FF2B5EF4-FFF2-40B4-BE49-F238E27FC236}">
                <a16:creationId xmlns:a16="http://schemas.microsoft.com/office/drawing/2014/main" id="{7C855958-C708-4CEE-9545-4C91B362B979}"/>
              </a:ext>
            </a:extLst>
          </p:cNvPr>
          <p:cNvSpPr>
            <a:spLocks noGrp="1"/>
          </p:cNvSpPr>
          <p:nvPr>
            <p:ph type="ctrTitle"/>
          </p:nvPr>
        </p:nvSpPr>
        <p:spPr>
          <a:xfrm>
            <a:off x="5364209" y="1836157"/>
            <a:ext cx="4694192" cy="3185685"/>
          </a:xfrm>
        </p:spPr>
        <p:txBody>
          <a:bodyPr>
            <a:noAutofit/>
          </a:bodyPr>
          <a:lstStyle/>
          <a:p>
            <a:pPr algn="l"/>
            <a:r>
              <a:rPr lang="es-ES" sz="4400" b="1" dirty="0">
                <a:solidFill>
                  <a:schemeClr val="bg1"/>
                </a:solidFill>
                <a:latin typeface="Sailec"/>
                <a:cs typeface="Sailec"/>
              </a:rPr>
              <a:t>Plan de Lectura</a:t>
            </a:r>
            <a:br>
              <a:rPr lang="es-ES" sz="6000" dirty="0">
                <a:latin typeface="Sailec"/>
                <a:cs typeface="Sailec"/>
              </a:rPr>
            </a:br>
            <a:r>
              <a:rPr lang="es-ES" sz="9000" b="1" dirty="0">
                <a:solidFill>
                  <a:srgbClr val="005DE4"/>
                </a:solidFill>
                <a:latin typeface="Sailec"/>
              </a:rPr>
              <a:t>Leo Primero</a:t>
            </a:r>
            <a:endParaRPr lang="es-CL" sz="9000" b="1" dirty="0">
              <a:solidFill>
                <a:srgbClr val="005DE4"/>
              </a:solidFill>
              <a:latin typeface="Sailec"/>
            </a:endParaRPr>
          </a:p>
        </p:txBody>
      </p:sp>
      <p:pic>
        <p:nvPicPr>
          <p:cNvPr id="6" name="Picture 5"/>
          <p:cNvPicPr>
            <a:picLocks noChangeAspect="1"/>
          </p:cNvPicPr>
          <p:nvPr/>
        </p:nvPicPr>
        <p:blipFill>
          <a:blip r:embed="rId4"/>
          <a:stretch>
            <a:fillRect/>
          </a:stretch>
        </p:blipFill>
        <p:spPr>
          <a:xfrm>
            <a:off x="10274300" y="393700"/>
            <a:ext cx="2032000" cy="825178"/>
          </a:xfrm>
          <a:prstGeom prst="rect">
            <a:avLst/>
          </a:prstGeom>
        </p:spPr>
      </p:pic>
    </p:spTree>
    <p:extLst>
      <p:ext uri="{BB962C8B-B14F-4D97-AF65-F5344CB8AC3E}">
        <p14:creationId xmlns:p14="http://schemas.microsoft.com/office/powerpoint/2010/main" val="3354842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ráfico 9" descr="Diana">
            <a:extLst>
              <a:ext uri="{FF2B5EF4-FFF2-40B4-BE49-F238E27FC236}">
                <a16:creationId xmlns:a16="http://schemas.microsoft.com/office/drawing/2014/main" id="{F1648D1A-0746-490B-8A8D-6711A5C4F6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7123" y="1041633"/>
            <a:ext cx="1396873" cy="1396872"/>
          </a:xfrm>
          <a:prstGeom prst="rect">
            <a:avLst/>
          </a:prstGeom>
        </p:spPr>
      </p:pic>
      <p:sp>
        <p:nvSpPr>
          <p:cNvPr id="8" name="Título 1">
            <a:extLst>
              <a:ext uri="{FF2B5EF4-FFF2-40B4-BE49-F238E27FC236}">
                <a16:creationId xmlns:a16="http://schemas.microsoft.com/office/drawing/2014/main" id="{7C855958-C708-4CEE-9545-4C91B362B979}"/>
              </a:ext>
            </a:extLst>
          </p:cNvPr>
          <p:cNvSpPr txBox="1">
            <a:spLocks/>
          </p:cNvSpPr>
          <p:nvPr/>
        </p:nvSpPr>
        <p:spPr>
          <a:xfrm>
            <a:off x="2160960" y="609600"/>
            <a:ext cx="7569198" cy="281940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kern="1200" spc="-120" baseline="0">
                <a:solidFill>
                  <a:schemeClr val="tx1"/>
                </a:solidFill>
                <a:latin typeface="+mj-lt"/>
                <a:ea typeface="+mj-ea"/>
                <a:cs typeface="+mj-cs"/>
              </a:defRPr>
            </a:lvl1pPr>
          </a:lstStyle>
          <a:p>
            <a:pPr algn="ctr"/>
            <a:r>
              <a:rPr lang="es-ES" sz="7200" b="1" dirty="0">
                <a:solidFill>
                  <a:srgbClr val="E83842"/>
                </a:solidFill>
                <a:latin typeface="Sailec"/>
                <a:cs typeface="Sailec"/>
              </a:rPr>
              <a:t>Objetivo</a:t>
            </a:r>
            <a:endParaRPr lang="es-CL" sz="7200" dirty="0"/>
          </a:p>
        </p:txBody>
      </p:sp>
      <p:sp>
        <p:nvSpPr>
          <p:cNvPr id="9" name="Subtítulo 2">
            <a:extLst>
              <a:ext uri="{FF2B5EF4-FFF2-40B4-BE49-F238E27FC236}">
                <a16:creationId xmlns:a16="http://schemas.microsoft.com/office/drawing/2014/main" id="{ED778125-4940-4B11-B98F-A7815F35F3DA}"/>
              </a:ext>
            </a:extLst>
          </p:cNvPr>
          <p:cNvSpPr txBox="1">
            <a:spLocks/>
          </p:cNvSpPr>
          <p:nvPr/>
        </p:nvSpPr>
        <p:spPr>
          <a:xfrm>
            <a:off x="949539" y="3719287"/>
            <a:ext cx="10292921" cy="2572055"/>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b="1" kern="1200">
                <a:solidFill>
                  <a:schemeClr val="accent1"/>
                </a:solidFill>
                <a:latin typeface="Sailec"/>
                <a:ea typeface="+mn-ea"/>
                <a:cs typeface="Sailec"/>
              </a:defRPr>
            </a:lvl1pPr>
            <a:lvl2pPr marL="347472" indent="-342900" algn="l" defTabSz="914400" rtl="0" eaLnBrk="1" latinLnBrk="0" hangingPunct="1">
              <a:lnSpc>
                <a:spcPct val="85000"/>
              </a:lnSpc>
              <a:spcBef>
                <a:spcPts val="600"/>
              </a:spcBef>
              <a:buFont typeface="Arial" pitchFamily="34" charset="0"/>
              <a:buChar char=" "/>
              <a:defRPr sz="2400" b="1" kern="1200">
                <a:solidFill>
                  <a:schemeClr val="tx1">
                    <a:lumMod val="75000"/>
                    <a:lumOff val="25000"/>
                  </a:schemeClr>
                </a:solidFill>
                <a:latin typeface="Sailec"/>
                <a:ea typeface="+mn-ea"/>
                <a:cs typeface="Sailec"/>
              </a:defRPr>
            </a:lvl2pPr>
            <a:lvl3pPr marL="548640" indent="-548640" algn="l" defTabSz="914400" rtl="0" eaLnBrk="1" latinLnBrk="0" hangingPunct="1">
              <a:lnSpc>
                <a:spcPct val="85000"/>
              </a:lnSpc>
              <a:spcBef>
                <a:spcPts val="600"/>
              </a:spcBef>
              <a:buFont typeface="Arial" pitchFamily="34" charset="0"/>
              <a:buChar char=" "/>
              <a:defRPr sz="2000" b="1" i="1" kern="1200">
                <a:solidFill>
                  <a:schemeClr val="tx1">
                    <a:lumMod val="65000"/>
                    <a:lumOff val="35000"/>
                  </a:schemeClr>
                </a:solidFill>
                <a:latin typeface="Sailec"/>
                <a:ea typeface="+mn-ea"/>
                <a:cs typeface="Sailec"/>
              </a:defRPr>
            </a:lvl3pPr>
            <a:lvl4pPr marL="822960" indent="-82296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4pPr>
            <a:lvl5pPr marL="1097280" indent="-109728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pPr algn="ctr"/>
            <a:r>
              <a:rPr lang="es-ES" sz="4400" dirty="0">
                <a:solidFill>
                  <a:srgbClr val="005DE4"/>
                </a:solidFill>
                <a:latin typeface="Sailec Bold"/>
                <a:cs typeface="Sailec Bold"/>
              </a:rPr>
              <a:t>“Que todos los niños de Chile aprendan a leer comprensivamente en primero básico”</a:t>
            </a:r>
            <a:endParaRPr lang="es-CL" sz="4400" dirty="0">
              <a:solidFill>
                <a:srgbClr val="005DE4"/>
              </a:solidFill>
              <a:latin typeface="Sailec Bold"/>
              <a:cs typeface="Sailec Bold"/>
            </a:endParaRPr>
          </a:p>
        </p:txBody>
      </p:sp>
    </p:spTree>
    <p:extLst>
      <p:ext uri="{BB962C8B-B14F-4D97-AF65-F5344CB8AC3E}">
        <p14:creationId xmlns:p14="http://schemas.microsoft.com/office/powerpoint/2010/main" val="4275545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5DE4"/>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732E94F-966B-4A21-A82E-18C108F0A2B4}"/>
              </a:ext>
            </a:extLst>
          </p:cNvPr>
          <p:cNvSpPr txBox="1">
            <a:spLocks/>
          </p:cNvSpPr>
          <p:nvPr/>
        </p:nvSpPr>
        <p:spPr>
          <a:xfrm>
            <a:off x="1255763" y="339726"/>
            <a:ext cx="79005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5400" b="1" dirty="0">
                <a:solidFill>
                  <a:srgbClr val="F4F907"/>
                </a:solidFill>
                <a:latin typeface="Sailec"/>
                <a:cs typeface="Sailec"/>
              </a:rPr>
              <a:t>Contenido</a:t>
            </a:r>
          </a:p>
        </p:txBody>
      </p:sp>
      <p:sp>
        <p:nvSpPr>
          <p:cNvPr id="9" name="Marcador de contenido 2">
            <a:extLst>
              <a:ext uri="{FF2B5EF4-FFF2-40B4-BE49-F238E27FC236}">
                <a16:creationId xmlns:a16="http://schemas.microsoft.com/office/drawing/2014/main" id="{5AE6E1B6-5AC2-44A3-A329-1A21BB3D3E31}"/>
              </a:ext>
            </a:extLst>
          </p:cNvPr>
          <p:cNvSpPr txBox="1">
            <a:spLocks/>
          </p:cNvSpPr>
          <p:nvPr/>
        </p:nvSpPr>
        <p:spPr>
          <a:xfrm>
            <a:off x="2335238" y="4920492"/>
            <a:ext cx="9018562" cy="801859"/>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s-CL" b="1" dirty="0">
              <a:solidFill>
                <a:schemeClr val="tx2">
                  <a:lumMod val="50000"/>
                </a:schemeClr>
              </a:solidFill>
              <a:latin typeface="Sailec"/>
              <a:cs typeface="Sailec"/>
            </a:endParaRPr>
          </a:p>
        </p:txBody>
      </p:sp>
      <p:sp>
        <p:nvSpPr>
          <p:cNvPr id="10" name="Elipse 9">
            <a:extLst>
              <a:ext uri="{FF2B5EF4-FFF2-40B4-BE49-F238E27FC236}">
                <a16:creationId xmlns:a16="http://schemas.microsoft.com/office/drawing/2014/main" id="{1EF5C653-4198-40DC-8468-FFEF16B0AD48}"/>
              </a:ext>
            </a:extLst>
          </p:cNvPr>
          <p:cNvSpPr/>
          <p:nvPr/>
        </p:nvSpPr>
        <p:spPr>
          <a:xfrm>
            <a:off x="1370448" y="1875774"/>
            <a:ext cx="801860" cy="80185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solidFill>
                  <a:schemeClr val="tx1"/>
                </a:solidFill>
                <a:latin typeface="Sailec"/>
                <a:cs typeface="Sailec"/>
              </a:rPr>
              <a:t>1</a:t>
            </a:r>
          </a:p>
        </p:txBody>
      </p:sp>
      <p:sp>
        <p:nvSpPr>
          <p:cNvPr id="11" name="Elipse 10">
            <a:extLst>
              <a:ext uri="{FF2B5EF4-FFF2-40B4-BE49-F238E27FC236}">
                <a16:creationId xmlns:a16="http://schemas.microsoft.com/office/drawing/2014/main" id="{63905151-AA2D-4A04-9893-B878724E17BB}"/>
              </a:ext>
            </a:extLst>
          </p:cNvPr>
          <p:cNvSpPr/>
          <p:nvPr/>
        </p:nvSpPr>
        <p:spPr>
          <a:xfrm>
            <a:off x="1370448" y="3487057"/>
            <a:ext cx="801860" cy="80185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solidFill>
                  <a:schemeClr val="tx1"/>
                </a:solidFill>
                <a:latin typeface="Sailec"/>
                <a:cs typeface="Sailec"/>
              </a:rPr>
              <a:t>2</a:t>
            </a:r>
          </a:p>
        </p:txBody>
      </p:sp>
      <p:sp>
        <p:nvSpPr>
          <p:cNvPr id="12" name="Elipse 11">
            <a:extLst>
              <a:ext uri="{FF2B5EF4-FFF2-40B4-BE49-F238E27FC236}">
                <a16:creationId xmlns:a16="http://schemas.microsoft.com/office/drawing/2014/main" id="{7EF795FC-C210-4DC7-9B7B-1DEEAE8D1A96}"/>
              </a:ext>
            </a:extLst>
          </p:cNvPr>
          <p:cNvSpPr/>
          <p:nvPr/>
        </p:nvSpPr>
        <p:spPr>
          <a:xfrm>
            <a:off x="1370446" y="4881356"/>
            <a:ext cx="801860" cy="80185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solidFill>
                  <a:schemeClr val="tx1"/>
                </a:solidFill>
                <a:latin typeface="Sailec"/>
                <a:cs typeface="Sailec"/>
              </a:rPr>
              <a:t>3</a:t>
            </a:r>
          </a:p>
        </p:txBody>
      </p:sp>
      <p:sp>
        <p:nvSpPr>
          <p:cNvPr id="13" name="Rectángulo 12">
            <a:extLst>
              <a:ext uri="{FF2B5EF4-FFF2-40B4-BE49-F238E27FC236}">
                <a16:creationId xmlns:a16="http://schemas.microsoft.com/office/drawing/2014/main" id="{DEC4A0B9-0A86-43D9-ACA5-33A81ECBC43D}"/>
              </a:ext>
            </a:extLst>
          </p:cNvPr>
          <p:cNvSpPr/>
          <p:nvPr/>
        </p:nvSpPr>
        <p:spPr>
          <a:xfrm>
            <a:off x="2335238" y="1757200"/>
            <a:ext cx="9018581" cy="1815882"/>
          </a:xfrm>
          <a:prstGeom prst="rect">
            <a:avLst/>
          </a:prstGeom>
        </p:spPr>
        <p:txBody>
          <a:bodyPr wrap="square">
            <a:spAutoFit/>
          </a:bodyPr>
          <a:lstStyle/>
          <a:p>
            <a:r>
              <a:rPr lang="es-ES" sz="2800" b="1" dirty="0">
                <a:latin typeface="Sailec"/>
                <a:cs typeface="Sailec"/>
              </a:rPr>
              <a:t>Apoyo con herramientas y formación en la enseñanza de la lectura comprensiva a todos los profesores y directivos, en particular a las escuelas insuficientes.</a:t>
            </a:r>
          </a:p>
        </p:txBody>
      </p:sp>
      <p:sp>
        <p:nvSpPr>
          <p:cNvPr id="14" name="Rectángulo 13">
            <a:extLst>
              <a:ext uri="{FF2B5EF4-FFF2-40B4-BE49-F238E27FC236}">
                <a16:creationId xmlns:a16="http://schemas.microsoft.com/office/drawing/2014/main" id="{2A174E8D-5DA9-45AC-A6BB-725934168E99}"/>
              </a:ext>
            </a:extLst>
          </p:cNvPr>
          <p:cNvSpPr/>
          <p:nvPr/>
        </p:nvSpPr>
        <p:spPr>
          <a:xfrm>
            <a:off x="2335236" y="3595598"/>
            <a:ext cx="8250977" cy="954107"/>
          </a:xfrm>
          <a:prstGeom prst="rect">
            <a:avLst/>
          </a:prstGeom>
        </p:spPr>
        <p:txBody>
          <a:bodyPr wrap="none">
            <a:spAutoFit/>
          </a:bodyPr>
          <a:lstStyle/>
          <a:p>
            <a:r>
              <a:rPr lang="es-ES" sz="2800" b="1" dirty="0">
                <a:latin typeface="Sailec"/>
                <a:cs typeface="Sailec"/>
              </a:rPr>
              <a:t>Acceso a libros y bibliotecas escolares físicas </a:t>
            </a:r>
          </a:p>
          <a:p>
            <a:r>
              <a:rPr lang="es-ES" sz="2800" b="1" dirty="0">
                <a:latin typeface="Sailec"/>
                <a:cs typeface="Sailec"/>
              </a:rPr>
              <a:t>y digitales</a:t>
            </a:r>
          </a:p>
        </p:txBody>
      </p:sp>
      <p:sp>
        <p:nvSpPr>
          <p:cNvPr id="15" name="Marcador de contenido 2">
            <a:extLst>
              <a:ext uri="{FF2B5EF4-FFF2-40B4-BE49-F238E27FC236}">
                <a16:creationId xmlns:a16="http://schemas.microsoft.com/office/drawing/2014/main" id="{5623C6F3-3E20-46B6-82C6-AA0315A43921}"/>
              </a:ext>
            </a:extLst>
          </p:cNvPr>
          <p:cNvSpPr txBox="1">
            <a:spLocks/>
          </p:cNvSpPr>
          <p:nvPr/>
        </p:nvSpPr>
        <p:spPr>
          <a:xfrm>
            <a:off x="2335220" y="4873803"/>
            <a:ext cx="9018562" cy="867097"/>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b="1" dirty="0">
                <a:latin typeface="Sailec"/>
                <a:cs typeface="Sailec"/>
              </a:rPr>
              <a:t>Compromiso de apoderados y familia en el desarrollo de la lectura</a:t>
            </a:r>
            <a:endParaRPr lang="es-CL" b="1" dirty="0">
              <a:latin typeface="Sailec"/>
              <a:cs typeface="Sailec"/>
            </a:endParaRPr>
          </a:p>
        </p:txBody>
      </p:sp>
    </p:spTree>
    <p:extLst>
      <p:ext uri="{BB962C8B-B14F-4D97-AF65-F5344CB8AC3E}">
        <p14:creationId xmlns:p14="http://schemas.microsoft.com/office/powerpoint/2010/main" val="171993153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Marcador de contenido 3">
            <a:extLst>
              <a:ext uri="{FF2B5EF4-FFF2-40B4-BE49-F238E27FC236}">
                <a16:creationId xmlns:a16="http://schemas.microsoft.com/office/drawing/2014/main" id="{143A3CF9-352F-413B-85D3-2D6390FB4C71}"/>
              </a:ext>
            </a:extLst>
          </p:cNvPr>
          <p:cNvGraphicFramePr>
            <a:graphicFrameLocks noGrp="1"/>
          </p:cNvGraphicFramePr>
          <p:nvPr>
            <p:ph idx="1"/>
            <p:extLst>
              <p:ext uri="{D42A27DB-BD31-4B8C-83A1-F6EECF244321}">
                <p14:modId xmlns:p14="http://schemas.microsoft.com/office/powerpoint/2010/main" val="1828443627"/>
              </p:ext>
            </p:extLst>
          </p:nvPr>
        </p:nvGraphicFramePr>
        <p:xfrm>
          <a:off x="3301633" y="867308"/>
          <a:ext cx="6664621" cy="5305326"/>
        </p:xfrm>
        <a:graphic>
          <a:graphicData uri="http://schemas.openxmlformats.org/drawingml/2006/table">
            <a:tbl>
              <a:tblPr firstRow="1" firstCol="1" bandRow="1">
                <a:tableStyleId>{5C22544A-7EE6-4342-B048-85BDC9FD1C3A}</a:tableStyleId>
              </a:tblPr>
              <a:tblGrid>
                <a:gridCol w="5434594">
                  <a:extLst>
                    <a:ext uri="{9D8B030D-6E8A-4147-A177-3AD203B41FA5}">
                      <a16:colId xmlns:a16="http://schemas.microsoft.com/office/drawing/2014/main" val="1203634999"/>
                    </a:ext>
                  </a:extLst>
                </a:gridCol>
                <a:gridCol w="1230027">
                  <a:extLst>
                    <a:ext uri="{9D8B030D-6E8A-4147-A177-3AD203B41FA5}">
                      <a16:colId xmlns:a16="http://schemas.microsoft.com/office/drawing/2014/main" val="1022449590"/>
                    </a:ext>
                  </a:extLst>
                </a:gridCol>
              </a:tblGrid>
              <a:tr h="419854">
                <a:tc>
                  <a:txBody>
                    <a:bodyPr/>
                    <a:lstStyle/>
                    <a:p>
                      <a:pPr>
                        <a:lnSpc>
                          <a:spcPct val="107000"/>
                        </a:lnSpc>
                        <a:spcAft>
                          <a:spcPts val="0"/>
                        </a:spcAft>
                      </a:pPr>
                      <a:r>
                        <a:rPr lang="es-CL" sz="1800" b="0" kern="1200" spc="0" dirty="0">
                          <a:solidFill>
                            <a:srgbClr val="E83842"/>
                          </a:solidFill>
                          <a:effectLst/>
                          <a:latin typeface="Sailec Medium"/>
                          <a:ea typeface="+mn-ea"/>
                        </a:rPr>
                        <a:t>REGIÓN</a:t>
                      </a:r>
                      <a:endParaRPr lang="es-CL" sz="1800" b="0" kern="1200" spc="0" dirty="0">
                        <a:solidFill>
                          <a:srgbClr val="E83842"/>
                        </a:solidFill>
                        <a:effectLst/>
                        <a:latin typeface="Sailec Medium"/>
                        <a:ea typeface="+mn-ea"/>
                        <a:cs typeface="Times New Roman" panose="02020603050405020304" pitchFamily="18" charset="0"/>
                      </a:endParaRPr>
                    </a:p>
                  </a:txBody>
                  <a:tcPr marL="44450" marR="44450" marT="0" marB="0">
                    <a:lnL w="12700" cmpd="sng">
                      <a:noFill/>
                    </a:lnL>
                    <a:lnR w="12700" cmpd="sng">
                      <a:noFill/>
                    </a:lnR>
                    <a:lnT w="12700" cmpd="sng">
                      <a:noFill/>
                    </a:lnT>
                    <a:lnB w="571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0" kern="1200" spc="0" dirty="0">
                          <a:solidFill>
                            <a:srgbClr val="E83842"/>
                          </a:solidFill>
                          <a:effectLst/>
                          <a:latin typeface="Sailec Medium"/>
                          <a:ea typeface="+mn-ea"/>
                          <a:cs typeface="+mn-cs"/>
                        </a:rPr>
                        <a:t>N° DE EE</a:t>
                      </a:r>
                    </a:p>
                  </a:txBody>
                  <a:tcPr marL="44450" marR="44450" marT="0" marB="0">
                    <a:lnL w="12700" cmpd="sng">
                      <a:noFill/>
                    </a:lnL>
                    <a:lnR w="12700" cmpd="sng">
                      <a:noFill/>
                    </a:lnR>
                    <a:lnT w="12700" cmpd="sng">
                      <a:noFill/>
                    </a:lnT>
                    <a:lnB w="571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787419"/>
                  </a:ext>
                </a:extLst>
              </a:tr>
              <a:tr h="381000">
                <a:tc>
                  <a:txBody>
                    <a:bodyPr/>
                    <a:lstStyle/>
                    <a:p>
                      <a:pPr>
                        <a:lnSpc>
                          <a:spcPct val="107000"/>
                        </a:lnSpc>
                        <a:spcAft>
                          <a:spcPts val="0"/>
                        </a:spcAft>
                      </a:pPr>
                      <a:r>
                        <a:rPr lang="es-CL" sz="1800" b="0" spc="0" dirty="0">
                          <a:solidFill>
                            <a:srgbClr val="005DE4"/>
                          </a:solidFill>
                          <a:effectLst/>
                          <a:latin typeface="Sailec Medium"/>
                          <a:cs typeface="Sailec Medium"/>
                        </a:rPr>
                        <a:t>De Antofagasta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571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24</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571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9648623"/>
                  </a:ext>
                </a:extLst>
              </a:tr>
              <a:tr h="292100">
                <a:tc>
                  <a:txBody>
                    <a:bodyPr/>
                    <a:lstStyle/>
                    <a:p>
                      <a:pPr>
                        <a:lnSpc>
                          <a:spcPct val="107000"/>
                        </a:lnSpc>
                        <a:spcAft>
                          <a:spcPts val="0"/>
                        </a:spcAft>
                      </a:pPr>
                      <a:r>
                        <a:rPr lang="es-CL" sz="1800" b="0" spc="0" dirty="0">
                          <a:solidFill>
                            <a:srgbClr val="005DE4"/>
                          </a:solidFill>
                          <a:effectLst/>
                          <a:latin typeface="Sailec Medium"/>
                          <a:cs typeface="Sailec Medium"/>
                        </a:rPr>
                        <a:t>De Arica y Parinacota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6</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223296"/>
                  </a:ext>
                </a:extLst>
              </a:tr>
              <a:tr h="293523">
                <a:tc>
                  <a:txBody>
                    <a:bodyPr/>
                    <a:lstStyle/>
                    <a:p>
                      <a:pPr>
                        <a:lnSpc>
                          <a:spcPct val="107000"/>
                        </a:lnSpc>
                        <a:spcAft>
                          <a:spcPts val="0"/>
                        </a:spcAft>
                      </a:pPr>
                      <a:r>
                        <a:rPr lang="es-CL" sz="1800" b="0" spc="0" dirty="0">
                          <a:solidFill>
                            <a:srgbClr val="005DE4"/>
                          </a:solidFill>
                          <a:effectLst/>
                          <a:latin typeface="Sailec Medium"/>
                          <a:cs typeface="Sailec Medium"/>
                        </a:rPr>
                        <a:t>De Atacama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19</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5003227"/>
                  </a:ext>
                </a:extLst>
              </a:tr>
              <a:tr h="316420">
                <a:tc>
                  <a:txBody>
                    <a:bodyPr/>
                    <a:lstStyle/>
                    <a:p>
                      <a:pPr>
                        <a:lnSpc>
                          <a:spcPct val="107000"/>
                        </a:lnSpc>
                        <a:spcAft>
                          <a:spcPts val="0"/>
                        </a:spcAft>
                      </a:pPr>
                      <a:r>
                        <a:rPr lang="es-CL" sz="1800" b="0" spc="0" dirty="0">
                          <a:solidFill>
                            <a:srgbClr val="005DE4"/>
                          </a:solidFill>
                          <a:effectLst/>
                          <a:latin typeface="Sailec Medium"/>
                          <a:cs typeface="Sailec Medium"/>
                        </a:rPr>
                        <a:t>De Aysén del General Carlos Ibañez Del Campo</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2</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1420476"/>
                  </a:ext>
                </a:extLst>
              </a:tr>
              <a:tr h="293523">
                <a:tc>
                  <a:txBody>
                    <a:bodyPr/>
                    <a:lstStyle/>
                    <a:p>
                      <a:pPr>
                        <a:lnSpc>
                          <a:spcPct val="107000"/>
                        </a:lnSpc>
                        <a:spcAft>
                          <a:spcPts val="0"/>
                        </a:spcAft>
                      </a:pPr>
                      <a:r>
                        <a:rPr lang="es-CL" sz="1800" b="0" spc="0" dirty="0">
                          <a:solidFill>
                            <a:srgbClr val="005DE4"/>
                          </a:solidFill>
                          <a:effectLst/>
                          <a:latin typeface="Sailec Medium"/>
                          <a:cs typeface="Sailec Medium"/>
                        </a:rPr>
                        <a:t>De Coquimbo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31</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045417"/>
                  </a:ext>
                </a:extLst>
              </a:tr>
              <a:tr h="284987">
                <a:tc>
                  <a:txBody>
                    <a:bodyPr/>
                    <a:lstStyle/>
                    <a:p>
                      <a:pPr>
                        <a:lnSpc>
                          <a:spcPct val="107000"/>
                        </a:lnSpc>
                        <a:spcAft>
                          <a:spcPts val="0"/>
                        </a:spcAft>
                      </a:pPr>
                      <a:r>
                        <a:rPr lang="es-CL" sz="1800" b="0" spc="0" dirty="0">
                          <a:solidFill>
                            <a:srgbClr val="005DE4"/>
                          </a:solidFill>
                          <a:effectLst/>
                          <a:latin typeface="Sailec Medium"/>
                          <a:cs typeface="Sailec Medium"/>
                        </a:rPr>
                        <a:t>De La Araucanía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31</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8791694"/>
                  </a:ext>
                </a:extLst>
              </a:tr>
              <a:tr h="293523">
                <a:tc>
                  <a:txBody>
                    <a:bodyPr/>
                    <a:lstStyle/>
                    <a:p>
                      <a:pPr>
                        <a:lnSpc>
                          <a:spcPct val="107000"/>
                        </a:lnSpc>
                        <a:spcAft>
                          <a:spcPts val="0"/>
                        </a:spcAft>
                      </a:pPr>
                      <a:r>
                        <a:rPr lang="es-CL" sz="1800" b="0" spc="0" dirty="0">
                          <a:solidFill>
                            <a:srgbClr val="005DE4"/>
                          </a:solidFill>
                          <a:effectLst/>
                          <a:latin typeface="Sailec Medium"/>
                          <a:cs typeface="Sailec Medium"/>
                        </a:rPr>
                        <a:t>De Los Lagos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9</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6245915"/>
                  </a:ext>
                </a:extLst>
              </a:tr>
              <a:tr h="293523">
                <a:tc>
                  <a:txBody>
                    <a:bodyPr/>
                    <a:lstStyle/>
                    <a:p>
                      <a:pPr>
                        <a:lnSpc>
                          <a:spcPct val="107000"/>
                        </a:lnSpc>
                        <a:spcAft>
                          <a:spcPts val="0"/>
                        </a:spcAft>
                      </a:pPr>
                      <a:r>
                        <a:rPr lang="es-CL" sz="1800" b="0" spc="0" dirty="0">
                          <a:solidFill>
                            <a:srgbClr val="005DE4"/>
                          </a:solidFill>
                          <a:effectLst/>
                          <a:latin typeface="Sailec Medium"/>
                          <a:cs typeface="Sailec Medium"/>
                        </a:rPr>
                        <a:t>De Los Ríos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5</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28238"/>
                  </a:ext>
                </a:extLst>
              </a:tr>
              <a:tr h="306118">
                <a:tc>
                  <a:txBody>
                    <a:bodyPr/>
                    <a:lstStyle/>
                    <a:p>
                      <a:pPr>
                        <a:lnSpc>
                          <a:spcPct val="107000"/>
                        </a:lnSpc>
                        <a:spcAft>
                          <a:spcPts val="0"/>
                        </a:spcAft>
                      </a:pPr>
                      <a:r>
                        <a:rPr lang="es-CL" sz="1800" b="0" spc="0" dirty="0">
                          <a:solidFill>
                            <a:srgbClr val="005DE4"/>
                          </a:solidFill>
                          <a:effectLst/>
                          <a:latin typeface="Sailec Medium"/>
                          <a:cs typeface="Sailec Medium"/>
                        </a:rPr>
                        <a:t>De Magallanes y De La Antártica Chilena</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6</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399204"/>
                  </a:ext>
                </a:extLst>
              </a:tr>
              <a:tr h="293523">
                <a:tc>
                  <a:txBody>
                    <a:bodyPr/>
                    <a:lstStyle/>
                    <a:p>
                      <a:pPr>
                        <a:lnSpc>
                          <a:spcPct val="107000"/>
                        </a:lnSpc>
                        <a:spcAft>
                          <a:spcPts val="0"/>
                        </a:spcAft>
                      </a:pPr>
                      <a:r>
                        <a:rPr lang="es-CL" sz="1800" b="0" spc="0" dirty="0">
                          <a:solidFill>
                            <a:srgbClr val="005DE4"/>
                          </a:solidFill>
                          <a:effectLst/>
                          <a:latin typeface="Sailec Medium"/>
                          <a:cs typeface="Sailec Medium"/>
                        </a:rPr>
                        <a:t>De Tarapacá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20</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9648798"/>
                  </a:ext>
                </a:extLst>
              </a:tr>
              <a:tr h="293523">
                <a:tc>
                  <a:txBody>
                    <a:bodyPr/>
                    <a:lstStyle/>
                    <a:p>
                      <a:pPr>
                        <a:lnSpc>
                          <a:spcPct val="107000"/>
                        </a:lnSpc>
                        <a:spcAft>
                          <a:spcPts val="0"/>
                        </a:spcAft>
                      </a:pPr>
                      <a:r>
                        <a:rPr lang="es-CL" sz="1800" b="0" spc="0" dirty="0">
                          <a:solidFill>
                            <a:srgbClr val="005DE4"/>
                          </a:solidFill>
                          <a:effectLst/>
                          <a:latin typeface="Sailec Medium"/>
                          <a:cs typeface="Sailec Medium"/>
                        </a:rPr>
                        <a:t>De Valparaíso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93</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027462"/>
                  </a:ext>
                </a:extLst>
              </a:tr>
              <a:tr h="293523">
                <a:tc>
                  <a:txBody>
                    <a:bodyPr/>
                    <a:lstStyle/>
                    <a:p>
                      <a:pPr>
                        <a:lnSpc>
                          <a:spcPct val="107000"/>
                        </a:lnSpc>
                        <a:spcAft>
                          <a:spcPts val="0"/>
                        </a:spcAft>
                      </a:pPr>
                      <a:r>
                        <a:rPr lang="es-CL" sz="1800" b="0" spc="0" dirty="0">
                          <a:solidFill>
                            <a:srgbClr val="005DE4"/>
                          </a:solidFill>
                          <a:effectLst/>
                          <a:latin typeface="Sailec Medium"/>
                          <a:cs typeface="Sailec Medium"/>
                        </a:rPr>
                        <a:t>Del Biobío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36</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0381319"/>
                  </a:ext>
                </a:extLst>
              </a:tr>
              <a:tr h="351331">
                <a:tc>
                  <a:txBody>
                    <a:bodyPr/>
                    <a:lstStyle/>
                    <a:p>
                      <a:pPr>
                        <a:lnSpc>
                          <a:spcPct val="107000"/>
                        </a:lnSpc>
                        <a:spcAft>
                          <a:spcPts val="0"/>
                        </a:spcAft>
                      </a:pPr>
                      <a:r>
                        <a:rPr lang="es-CL" sz="1800" b="0" spc="0" dirty="0">
                          <a:solidFill>
                            <a:srgbClr val="005DE4"/>
                          </a:solidFill>
                          <a:effectLst/>
                          <a:latin typeface="Sailec Medium"/>
                          <a:cs typeface="Sailec Medium"/>
                        </a:rPr>
                        <a:t>Del Libertador Bernardo Ohiggins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27</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2429373"/>
                  </a:ext>
                </a:extLst>
              </a:tr>
              <a:tr h="293523">
                <a:tc>
                  <a:txBody>
                    <a:bodyPr/>
                    <a:lstStyle/>
                    <a:p>
                      <a:pPr>
                        <a:lnSpc>
                          <a:spcPct val="107000"/>
                        </a:lnSpc>
                        <a:spcAft>
                          <a:spcPts val="0"/>
                        </a:spcAft>
                      </a:pPr>
                      <a:r>
                        <a:rPr lang="es-CL" sz="1800" b="0" spc="0" dirty="0">
                          <a:solidFill>
                            <a:srgbClr val="005DE4"/>
                          </a:solidFill>
                          <a:effectLst/>
                          <a:latin typeface="Sailec Medium"/>
                          <a:cs typeface="Sailec Medium"/>
                        </a:rPr>
                        <a:t>Del Maule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16</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190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4549426"/>
                  </a:ext>
                </a:extLst>
              </a:tr>
              <a:tr h="290677">
                <a:tc>
                  <a:txBody>
                    <a:bodyPr/>
                    <a:lstStyle/>
                    <a:p>
                      <a:pPr>
                        <a:lnSpc>
                          <a:spcPct val="107000"/>
                        </a:lnSpc>
                        <a:spcAft>
                          <a:spcPts val="0"/>
                        </a:spcAft>
                      </a:pPr>
                      <a:r>
                        <a:rPr lang="es-CL" sz="1800" b="0" spc="0" dirty="0">
                          <a:solidFill>
                            <a:srgbClr val="005DE4"/>
                          </a:solidFill>
                          <a:effectLst/>
                          <a:latin typeface="Sailec Medium"/>
                          <a:cs typeface="Sailec Medium"/>
                        </a:rPr>
                        <a:t>Metropolitana de Santiago          </a:t>
                      </a:r>
                      <a:endParaRPr lang="es-CL" sz="1800" b="0" spc="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571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005DE4"/>
                          </a:solidFill>
                          <a:effectLst/>
                          <a:latin typeface="Sailec Medium"/>
                          <a:cs typeface="Sailec Medium"/>
                        </a:rPr>
                        <a:t>283</a:t>
                      </a:r>
                      <a:endParaRPr lang="es-CL" sz="1800" b="1" spc="300" dirty="0">
                        <a:solidFill>
                          <a:srgbClr val="005DE4"/>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19050" cap="flat" cmpd="sng" algn="ctr">
                      <a:solidFill>
                        <a:srgbClr val="E83842"/>
                      </a:solidFill>
                      <a:prstDash val="solid"/>
                      <a:round/>
                      <a:headEnd type="none" w="med" len="med"/>
                      <a:tailEnd type="none" w="med" len="med"/>
                    </a:lnT>
                    <a:lnB w="57150" cap="flat" cmpd="sng" algn="ctr">
                      <a:solidFill>
                        <a:srgbClr val="E838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917494"/>
                  </a:ext>
                </a:extLst>
              </a:tr>
              <a:tr h="314655">
                <a:tc>
                  <a:txBody>
                    <a:bodyPr/>
                    <a:lstStyle/>
                    <a:p>
                      <a:pPr>
                        <a:lnSpc>
                          <a:spcPct val="107000"/>
                        </a:lnSpc>
                        <a:spcAft>
                          <a:spcPts val="0"/>
                        </a:spcAft>
                      </a:pPr>
                      <a:r>
                        <a:rPr lang="es-CL" sz="1800" b="0" spc="0" dirty="0">
                          <a:solidFill>
                            <a:srgbClr val="E83842"/>
                          </a:solidFill>
                          <a:effectLst/>
                          <a:latin typeface="Sailec Medium"/>
                          <a:cs typeface="Sailec Medium"/>
                        </a:rPr>
                        <a:t>TOTAL GENERAL</a:t>
                      </a:r>
                      <a:endParaRPr lang="es-CL" sz="1800" b="0" spc="0" dirty="0">
                        <a:solidFill>
                          <a:srgbClr val="E83842"/>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57150" cap="flat" cmpd="sng" algn="ctr">
                      <a:solidFill>
                        <a:srgbClr val="E8384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CL" sz="1800" b="1" spc="300" dirty="0">
                          <a:solidFill>
                            <a:srgbClr val="E83842"/>
                          </a:solidFill>
                          <a:effectLst/>
                          <a:latin typeface="Sailec Medium"/>
                          <a:cs typeface="Sailec Medium"/>
                        </a:rPr>
                        <a:t>608</a:t>
                      </a:r>
                      <a:endParaRPr lang="es-CL" sz="1800" b="1" spc="300" dirty="0">
                        <a:solidFill>
                          <a:srgbClr val="E83842"/>
                        </a:solidFill>
                        <a:effectLst/>
                        <a:latin typeface="Sailec Medium"/>
                        <a:ea typeface="Calibri" panose="020F0502020204030204" pitchFamily="34" charset="0"/>
                        <a:cs typeface="Sailec Medium"/>
                      </a:endParaRPr>
                    </a:p>
                  </a:txBody>
                  <a:tcPr marL="44450" marR="44450" marT="0" marB="0" anchor="b">
                    <a:lnL w="12700" cmpd="sng">
                      <a:noFill/>
                    </a:lnL>
                    <a:lnR w="12700" cmpd="sng">
                      <a:noFill/>
                    </a:lnR>
                    <a:lnT w="57150" cap="flat" cmpd="sng" algn="ctr">
                      <a:solidFill>
                        <a:srgbClr val="E8384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225607"/>
                  </a:ext>
                </a:extLst>
              </a:tr>
            </a:tbl>
          </a:graphicData>
        </a:graphic>
      </p:graphicFrame>
      <p:sp>
        <p:nvSpPr>
          <p:cNvPr id="9" name="Título 1">
            <a:extLst>
              <a:ext uri="{FF2B5EF4-FFF2-40B4-BE49-F238E27FC236}">
                <a16:creationId xmlns:a16="http://schemas.microsoft.com/office/drawing/2014/main" id="{E8491826-37B1-4C2A-948D-3007080D53F5}"/>
              </a:ext>
            </a:extLst>
          </p:cNvPr>
          <p:cNvSpPr txBox="1">
            <a:spLocks/>
          </p:cNvSpPr>
          <p:nvPr/>
        </p:nvSpPr>
        <p:spPr>
          <a:xfrm>
            <a:off x="347136" y="185352"/>
            <a:ext cx="2954498" cy="30310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r>
              <a:rPr lang="es-CL" sz="3200" dirty="0">
                <a:solidFill>
                  <a:srgbClr val="E83842"/>
                </a:solidFill>
              </a:rPr>
              <a:t>1. </a:t>
            </a:r>
            <a:r>
              <a:rPr lang="es-CL" sz="3200" spc="0" dirty="0">
                <a:solidFill>
                  <a:srgbClr val="005DE4"/>
                </a:solidFill>
              </a:rPr>
              <a:t>Apoyo con programas a  escuelas insuficientes</a:t>
            </a:r>
          </a:p>
        </p:txBody>
      </p:sp>
    </p:spTree>
    <p:extLst>
      <p:ext uri="{BB962C8B-B14F-4D97-AF65-F5344CB8AC3E}">
        <p14:creationId xmlns:p14="http://schemas.microsoft.com/office/powerpoint/2010/main" val="1080729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F4501F6-2F47-456F-909F-F9F1DF9FE36E}"/>
              </a:ext>
            </a:extLst>
          </p:cNvPr>
          <p:cNvSpPr/>
          <p:nvPr/>
        </p:nvSpPr>
        <p:spPr>
          <a:xfrm>
            <a:off x="601787" y="2447376"/>
            <a:ext cx="8821350" cy="3724097"/>
          </a:xfrm>
          <a:prstGeom prst="rect">
            <a:avLst/>
          </a:prstGeom>
        </p:spPr>
        <p:txBody>
          <a:bodyPr wrap="square">
            <a:spAutoFit/>
          </a:bodyPr>
          <a:lstStyle/>
          <a:p>
            <a:r>
              <a:rPr lang="es-ES" sz="2800" b="1" dirty="0">
                <a:solidFill>
                  <a:srgbClr val="005DE4"/>
                </a:solidFill>
                <a:latin typeface="Sailec"/>
                <a:cs typeface="Sailec"/>
              </a:rPr>
              <a:t>El programa incluye:</a:t>
            </a:r>
          </a:p>
          <a:p>
            <a:endParaRPr lang="es-ES" sz="2800" b="1" dirty="0">
              <a:solidFill>
                <a:srgbClr val="005DE4"/>
              </a:solidFill>
              <a:latin typeface="Sailec"/>
              <a:cs typeface="Sailec"/>
            </a:endParaRPr>
          </a:p>
          <a:p>
            <a:pPr marL="457200" indent="-457200">
              <a:buFont typeface="Arial" panose="020B0604020202020204" pitchFamily="34" charset="0"/>
              <a:buChar char="•"/>
            </a:pPr>
            <a:r>
              <a:rPr lang="es-ES" sz="2000" dirty="0">
                <a:solidFill>
                  <a:srgbClr val="005DE4"/>
                </a:solidFill>
                <a:latin typeface="Sailec Medium"/>
                <a:cs typeface="Sailec Medium"/>
              </a:rPr>
              <a:t>Acompañamiento semanal al docente de 1° básico con retroalimentación en base a observación de clases</a:t>
            </a:r>
            <a:endParaRPr lang="es-CL" sz="2000" dirty="0">
              <a:solidFill>
                <a:srgbClr val="005DE4"/>
              </a:solidFill>
              <a:latin typeface="Sailec Medium"/>
              <a:cs typeface="Sailec Medium"/>
            </a:endParaRPr>
          </a:p>
          <a:p>
            <a:pPr marL="457200" indent="-457200">
              <a:buFont typeface="Arial" panose="020B0604020202020204" pitchFamily="34" charset="0"/>
              <a:buChar char="•"/>
            </a:pPr>
            <a:r>
              <a:rPr lang="es-ES" sz="2000" dirty="0">
                <a:solidFill>
                  <a:srgbClr val="005DE4"/>
                </a:solidFill>
                <a:latin typeface="Sailec Medium"/>
                <a:cs typeface="Sailec Medium"/>
              </a:rPr>
              <a:t>Evaluaciones: Aplicación, análisis, informes y seguimiento</a:t>
            </a:r>
            <a:endParaRPr lang="es-CL" sz="2000" dirty="0">
              <a:solidFill>
                <a:srgbClr val="005DE4"/>
              </a:solidFill>
              <a:latin typeface="Sailec Medium"/>
              <a:cs typeface="Sailec Medium"/>
            </a:endParaRPr>
          </a:p>
          <a:p>
            <a:pPr marL="457200" indent="-457200">
              <a:buFont typeface="Arial" panose="020B0604020202020204" pitchFamily="34" charset="0"/>
              <a:buChar char="•"/>
            </a:pPr>
            <a:r>
              <a:rPr lang="es-ES" sz="2000" dirty="0">
                <a:solidFill>
                  <a:srgbClr val="005DE4"/>
                </a:solidFill>
                <a:latin typeface="Sailec Medium"/>
                <a:cs typeface="Sailec Medium"/>
              </a:rPr>
              <a:t>Planificaciones diarias y guías de trabajo para los estudiantes</a:t>
            </a:r>
            <a:endParaRPr lang="es-CL" sz="2000" dirty="0">
              <a:solidFill>
                <a:srgbClr val="005DE4"/>
              </a:solidFill>
              <a:latin typeface="Sailec Medium"/>
              <a:cs typeface="Sailec Medium"/>
            </a:endParaRPr>
          </a:p>
          <a:p>
            <a:pPr marL="457200" indent="-457200">
              <a:buFont typeface="Arial" panose="020B0604020202020204" pitchFamily="34" charset="0"/>
              <a:buChar char="•"/>
            </a:pPr>
            <a:r>
              <a:rPr lang="es-ES" sz="2000" dirty="0">
                <a:solidFill>
                  <a:srgbClr val="005DE4"/>
                </a:solidFill>
                <a:latin typeface="Sailec Medium"/>
                <a:cs typeface="Sailec Medium"/>
              </a:rPr>
              <a:t>Set de material concreto</a:t>
            </a:r>
            <a:endParaRPr lang="es-CL" sz="2000" dirty="0">
              <a:solidFill>
                <a:srgbClr val="005DE4"/>
              </a:solidFill>
              <a:latin typeface="Sailec Medium"/>
              <a:cs typeface="Sailec Medium"/>
            </a:endParaRPr>
          </a:p>
          <a:p>
            <a:pPr marL="457200" indent="-457200">
              <a:buFont typeface="Arial" panose="020B0604020202020204" pitchFamily="34" charset="0"/>
              <a:buChar char="•"/>
            </a:pPr>
            <a:r>
              <a:rPr lang="es-ES" sz="2000" dirty="0">
                <a:solidFill>
                  <a:srgbClr val="005DE4"/>
                </a:solidFill>
                <a:latin typeface="Sailec Medium"/>
                <a:cs typeface="Sailec Medium"/>
              </a:rPr>
              <a:t>Bibliotecas de aula</a:t>
            </a:r>
            <a:endParaRPr lang="es-CL" sz="2000" dirty="0">
              <a:solidFill>
                <a:srgbClr val="005DE4"/>
              </a:solidFill>
              <a:latin typeface="Sailec Medium"/>
              <a:cs typeface="Sailec Medium"/>
            </a:endParaRPr>
          </a:p>
          <a:p>
            <a:pPr marL="457200" indent="-457200">
              <a:buFont typeface="Arial" panose="020B0604020202020204" pitchFamily="34" charset="0"/>
              <a:buChar char="•"/>
            </a:pPr>
            <a:r>
              <a:rPr lang="es-ES" sz="2000" dirty="0">
                <a:solidFill>
                  <a:srgbClr val="005DE4"/>
                </a:solidFill>
                <a:latin typeface="Sailec Medium"/>
                <a:cs typeface="Sailec Medium"/>
              </a:rPr>
              <a:t>Programa de refuerzo para niños con rezago escolar</a:t>
            </a:r>
            <a:endParaRPr lang="es-CL" sz="2000" dirty="0">
              <a:solidFill>
                <a:srgbClr val="005DE4"/>
              </a:solidFill>
              <a:latin typeface="Sailec Medium"/>
              <a:cs typeface="Sailec Medium"/>
            </a:endParaRPr>
          </a:p>
          <a:p>
            <a:pPr marL="457200" indent="-457200">
              <a:buFont typeface="Arial" panose="020B0604020202020204" pitchFamily="34" charset="0"/>
              <a:buChar char="•"/>
            </a:pPr>
            <a:r>
              <a:rPr lang="es-ES" sz="2000" dirty="0">
                <a:solidFill>
                  <a:srgbClr val="005DE4"/>
                </a:solidFill>
                <a:latin typeface="Sailec Medium"/>
                <a:cs typeface="Sailec Medium"/>
              </a:rPr>
              <a:t>Formación a docentes y directivos en talleres trimestrales de trabajo en el área de Liderazgo y Gestión Curricular</a:t>
            </a:r>
            <a:endParaRPr lang="es-CL" sz="2000" dirty="0">
              <a:solidFill>
                <a:srgbClr val="005DE4"/>
              </a:solidFill>
              <a:latin typeface="Sailec Medium"/>
              <a:cs typeface="Sailec Medium"/>
            </a:endParaRPr>
          </a:p>
        </p:txBody>
      </p:sp>
      <p:sp>
        <p:nvSpPr>
          <p:cNvPr id="8" name="Rectángulo 7">
            <a:extLst>
              <a:ext uri="{FF2B5EF4-FFF2-40B4-BE49-F238E27FC236}">
                <a16:creationId xmlns:a16="http://schemas.microsoft.com/office/drawing/2014/main" id="{52CFB3E9-8C80-4764-BD3D-9F7C72AC74F8}"/>
              </a:ext>
            </a:extLst>
          </p:cNvPr>
          <p:cNvSpPr/>
          <p:nvPr/>
        </p:nvSpPr>
        <p:spPr>
          <a:xfrm>
            <a:off x="4419600" y="637099"/>
            <a:ext cx="5778500" cy="1200328"/>
          </a:xfrm>
          <a:prstGeom prst="rect">
            <a:avLst/>
          </a:prstGeom>
        </p:spPr>
        <p:txBody>
          <a:bodyPr wrap="square">
            <a:spAutoFit/>
          </a:bodyPr>
          <a:lstStyle/>
          <a:p>
            <a:r>
              <a:rPr lang="es-ES" sz="2400" b="1" dirty="0">
                <a:solidFill>
                  <a:srgbClr val="005DE4"/>
                </a:solidFill>
                <a:latin typeface="Sailec"/>
                <a:cs typeface="Sailec"/>
              </a:rPr>
              <a:t>Cobertura : </a:t>
            </a:r>
          </a:p>
          <a:p>
            <a:r>
              <a:rPr lang="es-ES" sz="2400" b="1" dirty="0">
                <a:solidFill>
                  <a:srgbClr val="005DE4"/>
                </a:solidFill>
                <a:latin typeface="Sailec"/>
                <a:cs typeface="Sailec"/>
              </a:rPr>
              <a:t>180 escuelas insuficientes el 2019, 320 escuelas el 2020, 435 el año 2021. </a:t>
            </a:r>
            <a:endParaRPr lang="es-CL" sz="2400" b="1" dirty="0">
              <a:solidFill>
                <a:srgbClr val="005DE4"/>
              </a:solidFill>
              <a:latin typeface="Sailec"/>
              <a:cs typeface="Sailec"/>
            </a:endParaRPr>
          </a:p>
        </p:txBody>
      </p:sp>
      <p:sp>
        <p:nvSpPr>
          <p:cNvPr id="9" name="Título 1">
            <a:extLst>
              <a:ext uri="{FF2B5EF4-FFF2-40B4-BE49-F238E27FC236}">
                <a16:creationId xmlns:a16="http://schemas.microsoft.com/office/drawing/2014/main" id="{4A9E6BF2-3B71-4C91-9A06-778FF23D02A3}"/>
              </a:ext>
            </a:extLst>
          </p:cNvPr>
          <p:cNvSpPr txBox="1">
            <a:spLocks/>
          </p:cNvSpPr>
          <p:nvPr/>
        </p:nvSpPr>
        <p:spPr>
          <a:xfrm>
            <a:off x="601787" y="390959"/>
            <a:ext cx="4038599" cy="1540675"/>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2800" spc="0" dirty="0">
                <a:solidFill>
                  <a:srgbClr val="E83842"/>
                </a:solidFill>
              </a:rPr>
              <a:t>Programa Primero Lee para escuelas insuficientes</a:t>
            </a:r>
          </a:p>
        </p:txBody>
      </p:sp>
    </p:spTree>
    <p:extLst>
      <p:ext uri="{BB962C8B-B14F-4D97-AF65-F5344CB8AC3E}">
        <p14:creationId xmlns:p14="http://schemas.microsoft.com/office/powerpoint/2010/main" val="249303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anzamiento-del-Plan-Leo-Primero-900x599.jpg"/>
          <p:cNvPicPr>
            <a:picLocks noChangeAspect="1"/>
          </p:cNvPicPr>
          <p:nvPr/>
        </p:nvPicPr>
        <p:blipFill rotWithShape="1">
          <a:blip r:embed="rId2">
            <a:extLst>
              <a:ext uri="{28A0092B-C50C-407E-A947-70E740481C1C}">
                <a14:useLocalDpi xmlns:a14="http://schemas.microsoft.com/office/drawing/2010/main" val="0"/>
              </a:ext>
            </a:extLst>
          </a:blip>
          <a:srcRect l="20135" r="14173"/>
          <a:stretch/>
        </p:blipFill>
        <p:spPr>
          <a:xfrm>
            <a:off x="5422901" y="0"/>
            <a:ext cx="6769100" cy="6858000"/>
          </a:xfrm>
          <a:prstGeom prst="rect">
            <a:avLst/>
          </a:prstGeom>
        </p:spPr>
      </p:pic>
      <p:sp>
        <p:nvSpPr>
          <p:cNvPr id="4" name="Título 1">
            <a:extLst>
              <a:ext uri="{FF2B5EF4-FFF2-40B4-BE49-F238E27FC236}">
                <a16:creationId xmlns:a16="http://schemas.microsoft.com/office/drawing/2014/main" id="{7C855958-C708-4CEE-9545-4C91B362B979}"/>
              </a:ext>
            </a:extLst>
          </p:cNvPr>
          <p:cNvSpPr txBox="1">
            <a:spLocks/>
          </p:cNvSpPr>
          <p:nvPr/>
        </p:nvSpPr>
        <p:spPr>
          <a:xfrm>
            <a:off x="441571" y="2168769"/>
            <a:ext cx="7569198" cy="2502084"/>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kern="1200" spc="-120" baseline="0">
                <a:solidFill>
                  <a:schemeClr val="tx1"/>
                </a:solidFill>
                <a:latin typeface="+mj-lt"/>
                <a:ea typeface="+mj-ea"/>
                <a:cs typeface="+mj-cs"/>
              </a:defRPr>
            </a:lvl1pPr>
          </a:lstStyle>
          <a:p>
            <a:pPr>
              <a:lnSpc>
                <a:spcPct val="100000"/>
              </a:lnSpc>
            </a:pPr>
            <a:r>
              <a:rPr lang="es-ES" sz="5000" b="1" dirty="0">
                <a:solidFill>
                  <a:srgbClr val="E83842"/>
                </a:solidFill>
                <a:latin typeface="Sailec"/>
                <a:cs typeface="Sailec"/>
              </a:rPr>
              <a:t>Antecedentes</a:t>
            </a:r>
          </a:p>
          <a:p>
            <a:pPr>
              <a:lnSpc>
                <a:spcPct val="100000"/>
              </a:lnSpc>
            </a:pPr>
            <a:r>
              <a:rPr lang="es-ES" sz="5000" b="1" dirty="0">
                <a:solidFill>
                  <a:srgbClr val="005DE4"/>
                </a:solidFill>
                <a:latin typeface="Sailec"/>
                <a:cs typeface="Sailec"/>
              </a:rPr>
              <a:t>Plan </a:t>
            </a:r>
          </a:p>
          <a:p>
            <a:pPr>
              <a:lnSpc>
                <a:spcPct val="100000"/>
              </a:lnSpc>
            </a:pPr>
            <a:r>
              <a:rPr lang="es-ES" sz="5000" b="1" dirty="0">
                <a:solidFill>
                  <a:srgbClr val="005DE4"/>
                </a:solidFill>
                <a:latin typeface="Sailec"/>
                <a:cs typeface="Sailec"/>
              </a:rPr>
              <a:t>Leo Primero</a:t>
            </a:r>
            <a:endParaRPr lang="es-CL" sz="5000" dirty="0">
              <a:solidFill>
                <a:srgbClr val="005DE4"/>
              </a:solidFill>
            </a:endParaRPr>
          </a:p>
        </p:txBody>
      </p:sp>
      <p:pic>
        <p:nvPicPr>
          <p:cNvPr id="6" name="Picture 5"/>
          <p:cNvPicPr>
            <a:picLocks noChangeAspect="1"/>
          </p:cNvPicPr>
          <p:nvPr/>
        </p:nvPicPr>
        <p:blipFill>
          <a:blip r:embed="rId3"/>
          <a:stretch>
            <a:fillRect/>
          </a:stretch>
        </p:blipFill>
        <p:spPr>
          <a:xfrm>
            <a:off x="10274300" y="393700"/>
            <a:ext cx="2032000" cy="825178"/>
          </a:xfrm>
          <a:prstGeom prst="rect">
            <a:avLst/>
          </a:prstGeom>
        </p:spPr>
      </p:pic>
    </p:spTree>
    <p:extLst>
      <p:ext uri="{BB962C8B-B14F-4D97-AF65-F5344CB8AC3E}">
        <p14:creationId xmlns:p14="http://schemas.microsoft.com/office/powerpoint/2010/main" val="5220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4A9E6BF2-3B71-4C91-9A06-778FF23D02A3}"/>
              </a:ext>
            </a:extLst>
          </p:cNvPr>
          <p:cNvSpPr txBox="1">
            <a:spLocks/>
          </p:cNvSpPr>
          <p:nvPr/>
        </p:nvSpPr>
        <p:spPr>
          <a:xfrm>
            <a:off x="590062" y="390959"/>
            <a:ext cx="4038599" cy="1540675"/>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2800" spc="0" dirty="0">
                <a:solidFill>
                  <a:srgbClr val="E83842"/>
                </a:solidFill>
              </a:rPr>
              <a:t>Programa Araucanía Aprende para escuelas insuficientes  </a:t>
            </a:r>
          </a:p>
        </p:txBody>
      </p:sp>
      <p:sp>
        <p:nvSpPr>
          <p:cNvPr id="9" name="Rectángulo 7">
            <a:extLst>
              <a:ext uri="{FF2B5EF4-FFF2-40B4-BE49-F238E27FC236}">
                <a16:creationId xmlns:a16="http://schemas.microsoft.com/office/drawing/2014/main" id="{52CFB3E9-8C80-4764-BD3D-9F7C72AC74F8}"/>
              </a:ext>
            </a:extLst>
          </p:cNvPr>
          <p:cNvSpPr/>
          <p:nvPr/>
        </p:nvSpPr>
        <p:spPr>
          <a:xfrm>
            <a:off x="4997358" y="637099"/>
            <a:ext cx="4232188" cy="1200328"/>
          </a:xfrm>
          <a:prstGeom prst="rect">
            <a:avLst/>
          </a:prstGeom>
        </p:spPr>
        <p:txBody>
          <a:bodyPr wrap="square">
            <a:spAutoFit/>
          </a:bodyPr>
          <a:lstStyle/>
          <a:p>
            <a:r>
              <a:rPr lang="es-ES" sz="2400" b="1" dirty="0">
                <a:solidFill>
                  <a:srgbClr val="005DE4"/>
                </a:solidFill>
                <a:latin typeface="Sailec"/>
                <a:cs typeface="Sailec"/>
              </a:rPr>
              <a:t>Cobertura : </a:t>
            </a:r>
          </a:p>
          <a:p>
            <a:r>
              <a:rPr lang="es-ES" sz="2400" b="1" dirty="0">
                <a:solidFill>
                  <a:srgbClr val="005DE4"/>
                </a:solidFill>
                <a:latin typeface="Sailec"/>
                <a:cs typeface="Sailec"/>
              </a:rPr>
              <a:t>300 escuelas de la región de La Araucanía el 2019</a:t>
            </a:r>
          </a:p>
        </p:txBody>
      </p:sp>
      <p:sp>
        <p:nvSpPr>
          <p:cNvPr id="10" name="Rectángulo 6">
            <a:extLst>
              <a:ext uri="{FF2B5EF4-FFF2-40B4-BE49-F238E27FC236}">
                <a16:creationId xmlns:a16="http://schemas.microsoft.com/office/drawing/2014/main" id="{2F4501F6-2F47-456F-909F-F9F1DF9FE36E}"/>
              </a:ext>
            </a:extLst>
          </p:cNvPr>
          <p:cNvSpPr/>
          <p:nvPr/>
        </p:nvSpPr>
        <p:spPr>
          <a:xfrm>
            <a:off x="590062" y="2537881"/>
            <a:ext cx="9728201" cy="2800767"/>
          </a:xfrm>
          <a:prstGeom prst="rect">
            <a:avLst/>
          </a:prstGeom>
        </p:spPr>
        <p:txBody>
          <a:bodyPr wrap="square">
            <a:spAutoFit/>
          </a:bodyPr>
          <a:lstStyle/>
          <a:p>
            <a:r>
              <a:rPr lang="es-ES" sz="2800" b="1" dirty="0">
                <a:solidFill>
                  <a:srgbClr val="005DE4"/>
                </a:solidFill>
                <a:latin typeface="Sailec"/>
                <a:cs typeface="Sailec"/>
              </a:rPr>
              <a:t>El programa incluye:</a:t>
            </a:r>
          </a:p>
          <a:p>
            <a:endParaRPr lang="es-ES" sz="2800" b="1" dirty="0">
              <a:solidFill>
                <a:srgbClr val="005DE4"/>
              </a:solidFill>
              <a:latin typeface="Sailec"/>
              <a:cs typeface="Sailec"/>
            </a:endParaRPr>
          </a:p>
          <a:p>
            <a:pPr marL="457200" indent="-457200">
              <a:buFont typeface="Arial" panose="020B0604020202020204" pitchFamily="34" charset="0"/>
              <a:buChar char="•"/>
            </a:pPr>
            <a:r>
              <a:rPr lang="es-ES" sz="2000" dirty="0">
                <a:solidFill>
                  <a:srgbClr val="005DE4"/>
                </a:solidFill>
                <a:latin typeface="Sailec Medium"/>
                <a:cs typeface="Sailec Medium"/>
              </a:rPr>
              <a:t>Acompañamiento semanal al docente de 1° básico</a:t>
            </a:r>
          </a:p>
          <a:p>
            <a:pPr marL="457200" indent="-457200">
              <a:buFont typeface="Arial" panose="020B0604020202020204" pitchFamily="34" charset="0"/>
              <a:buChar char="•"/>
            </a:pPr>
            <a:r>
              <a:rPr lang="es-ES" sz="2000" dirty="0">
                <a:solidFill>
                  <a:srgbClr val="005DE4"/>
                </a:solidFill>
                <a:latin typeface="Sailec Medium"/>
                <a:cs typeface="Sailec Medium"/>
              </a:rPr>
              <a:t>Retroalimentación semanal en base a observación de clases</a:t>
            </a:r>
          </a:p>
          <a:p>
            <a:pPr marL="457200" indent="-457200">
              <a:buFont typeface="Arial" panose="020B0604020202020204" pitchFamily="34" charset="0"/>
              <a:buChar char="•"/>
            </a:pPr>
            <a:r>
              <a:rPr lang="es-ES" sz="2000" dirty="0">
                <a:solidFill>
                  <a:srgbClr val="005DE4"/>
                </a:solidFill>
                <a:latin typeface="Sailec Medium"/>
                <a:cs typeface="Sailec Medium"/>
              </a:rPr>
              <a:t>Evaluaciones: Aplicación, análisis, informes y seguimiento</a:t>
            </a:r>
          </a:p>
          <a:p>
            <a:pPr marL="457200" indent="-457200">
              <a:buFont typeface="Arial" panose="020B0604020202020204" pitchFamily="34" charset="0"/>
              <a:buChar char="•"/>
            </a:pPr>
            <a:r>
              <a:rPr lang="es-ES" sz="2000" dirty="0">
                <a:solidFill>
                  <a:srgbClr val="005DE4"/>
                </a:solidFill>
                <a:latin typeface="Sailec Medium"/>
                <a:cs typeface="Sailec Medium"/>
              </a:rPr>
              <a:t>Planificaciones diarias</a:t>
            </a:r>
          </a:p>
          <a:p>
            <a:pPr marL="457200" indent="-457200">
              <a:buFont typeface="Arial" panose="020B0604020202020204" pitchFamily="34" charset="0"/>
              <a:buChar char="•"/>
            </a:pPr>
            <a:r>
              <a:rPr lang="es-ES" sz="2000" dirty="0">
                <a:solidFill>
                  <a:srgbClr val="005DE4"/>
                </a:solidFill>
                <a:latin typeface="Sailec Medium"/>
                <a:cs typeface="Sailec Medium"/>
              </a:rPr>
              <a:t>Guías de trabajo para los estudiantes</a:t>
            </a:r>
          </a:p>
          <a:p>
            <a:pPr marL="457200" indent="-457200">
              <a:buFont typeface="Arial" panose="020B0604020202020204" pitchFamily="34" charset="0"/>
              <a:buChar char="•"/>
            </a:pPr>
            <a:r>
              <a:rPr lang="es-ES" sz="2000" dirty="0">
                <a:solidFill>
                  <a:srgbClr val="005DE4"/>
                </a:solidFill>
                <a:latin typeface="Sailec Medium"/>
                <a:cs typeface="Sailec Medium"/>
              </a:rPr>
              <a:t>Set de material concreto</a:t>
            </a:r>
          </a:p>
        </p:txBody>
      </p:sp>
    </p:spTree>
    <p:extLst>
      <p:ext uri="{BB962C8B-B14F-4D97-AF65-F5344CB8AC3E}">
        <p14:creationId xmlns:p14="http://schemas.microsoft.com/office/powerpoint/2010/main" val="2369598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ángulo 6">
            <a:extLst>
              <a:ext uri="{FF2B5EF4-FFF2-40B4-BE49-F238E27FC236}">
                <a16:creationId xmlns:a16="http://schemas.microsoft.com/office/drawing/2014/main" id="{2F4501F6-2F47-456F-909F-F9F1DF9FE36E}"/>
              </a:ext>
            </a:extLst>
          </p:cNvPr>
          <p:cNvSpPr/>
          <p:nvPr/>
        </p:nvSpPr>
        <p:spPr>
          <a:xfrm>
            <a:off x="625232" y="2537880"/>
            <a:ext cx="9352691" cy="3170099"/>
          </a:xfrm>
          <a:prstGeom prst="rect">
            <a:avLst/>
          </a:prstGeom>
        </p:spPr>
        <p:txBody>
          <a:bodyPr wrap="square">
            <a:spAutoFit/>
          </a:bodyPr>
          <a:lstStyle/>
          <a:p>
            <a:pPr marL="457200" indent="-457200">
              <a:buFont typeface="Arial" panose="020B0604020202020204" pitchFamily="34" charset="0"/>
              <a:buChar char="•"/>
            </a:pPr>
            <a:r>
              <a:rPr lang="es-ES" sz="2000" dirty="0">
                <a:solidFill>
                  <a:srgbClr val="005DE4"/>
                </a:solidFill>
                <a:latin typeface="Sailec Medium"/>
                <a:cs typeface="Sailec Medium"/>
              </a:rPr>
              <a:t>Para todos los establecimientos que se comprometan  con la meta del programa “Lograr que todos los alumnos aprendan a leer en 1° básico” (No deben tener otro programa).</a:t>
            </a:r>
          </a:p>
          <a:p>
            <a:pPr marL="457200" indent="-457200">
              <a:buFont typeface="Arial" panose="020B0604020202020204" pitchFamily="34" charset="0"/>
              <a:buChar char="•"/>
            </a:pPr>
            <a:endParaRPr lang="es-ES" sz="2000" dirty="0">
              <a:solidFill>
                <a:srgbClr val="005DE4"/>
              </a:solidFill>
              <a:latin typeface="Sailec Medium"/>
              <a:cs typeface="Sailec Medium"/>
            </a:endParaRPr>
          </a:p>
          <a:p>
            <a:pPr marL="457200" indent="-457200">
              <a:buFont typeface="Arial" panose="020B0604020202020204" pitchFamily="34" charset="0"/>
              <a:buChar char="•"/>
            </a:pPr>
            <a:r>
              <a:rPr lang="es-ES" sz="2000" dirty="0">
                <a:solidFill>
                  <a:srgbClr val="005DE4"/>
                </a:solidFill>
                <a:latin typeface="Sailec Medium"/>
                <a:cs typeface="Sailec Medium"/>
              </a:rPr>
              <a:t>Para todos los establecimientos que se comprometan y seleccionen este set  Leo Primero en textos escolares. </a:t>
            </a:r>
          </a:p>
          <a:p>
            <a:pPr marL="457200" indent="-457200">
              <a:buFont typeface="Arial" panose="020B0604020202020204" pitchFamily="34" charset="0"/>
              <a:buChar char="•"/>
            </a:pPr>
            <a:endParaRPr lang="es-ES" sz="2000" dirty="0">
              <a:solidFill>
                <a:srgbClr val="005DE4"/>
              </a:solidFill>
              <a:latin typeface="Sailec Medium"/>
              <a:cs typeface="Sailec Medium"/>
            </a:endParaRPr>
          </a:p>
          <a:p>
            <a:pPr marL="457200" indent="-457200">
              <a:buFont typeface="Arial" panose="020B0604020202020204" pitchFamily="34" charset="0"/>
              <a:buChar char="•"/>
            </a:pPr>
            <a:r>
              <a:rPr lang="es-ES" sz="2000" dirty="0">
                <a:solidFill>
                  <a:srgbClr val="005DE4"/>
                </a:solidFill>
                <a:latin typeface="Sailec Medium"/>
                <a:cs typeface="Sailec Medium"/>
              </a:rPr>
              <a:t>Hasta hoy 89% de los establecimientos optaron por este plan.</a:t>
            </a:r>
          </a:p>
          <a:p>
            <a:pPr marL="457200" indent="-457200">
              <a:buFont typeface="Arial" panose="020B0604020202020204" pitchFamily="34" charset="0"/>
              <a:buChar char="•"/>
            </a:pPr>
            <a:endParaRPr lang="es-ES" sz="2000" dirty="0">
              <a:solidFill>
                <a:srgbClr val="005DE4"/>
              </a:solidFill>
              <a:latin typeface="Sailec Medium"/>
              <a:cs typeface="Sailec Medium"/>
            </a:endParaRPr>
          </a:p>
          <a:p>
            <a:pPr marL="457200" indent="-457200">
              <a:buFont typeface="Arial" panose="020B0604020202020204" pitchFamily="34" charset="0"/>
              <a:buChar char="•"/>
            </a:pPr>
            <a:endParaRPr lang="es-ES" sz="2000" dirty="0">
              <a:solidFill>
                <a:srgbClr val="005DE4"/>
              </a:solidFill>
              <a:latin typeface="Sailec Medium"/>
              <a:cs typeface="Sailec Medium"/>
            </a:endParaRPr>
          </a:p>
        </p:txBody>
      </p:sp>
      <p:sp>
        <p:nvSpPr>
          <p:cNvPr id="6" name="Título 1">
            <a:extLst>
              <a:ext uri="{FF2B5EF4-FFF2-40B4-BE49-F238E27FC236}">
                <a16:creationId xmlns:a16="http://schemas.microsoft.com/office/drawing/2014/main" id="{4A9E6BF2-3B71-4C91-9A06-778FF23D02A3}"/>
              </a:ext>
            </a:extLst>
          </p:cNvPr>
          <p:cNvSpPr txBox="1">
            <a:spLocks/>
          </p:cNvSpPr>
          <p:nvPr/>
        </p:nvSpPr>
        <p:spPr>
          <a:xfrm>
            <a:off x="625232" y="181802"/>
            <a:ext cx="7368058" cy="1185075"/>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r>
              <a:rPr lang="es-CL" sz="3600" spc="0" dirty="0">
                <a:solidFill>
                  <a:srgbClr val="E83842"/>
                </a:solidFill>
              </a:rPr>
              <a:t>Apoyo con Set Leo Primero </a:t>
            </a:r>
          </a:p>
        </p:txBody>
      </p:sp>
    </p:spTree>
    <p:extLst>
      <p:ext uri="{BB962C8B-B14F-4D97-AF65-F5344CB8AC3E}">
        <p14:creationId xmlns:p14="http://schemas.microsoft.com/office/powerpoint/2010/main" val="2495927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E537626A-8E9A-465D-A43C-CB479CA4DEDE}"/>
              </a:ext>
            </a:extLst>
          </p:cNvPr>
          <p:cNvSpPr txBox="1">
            <a:spLocks/>
          </p:cNvSpPr>
          <p:nvPr/>
        </p:nvSpPr>
        <p:spPr>
          <a:xfrm>
            <a:off x="5867941" y="1564434"/>
            <a:ext cx="5468274" cy="4683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MX" sz="3600" b="1" dirty="0">
                <a:solidFill>
                  <a:srgbClr val="005DE4"/>
                </a:solidFill>
                <a:latin typeface="Sailec"/>
                <a:cs typeface="Sailec"/>
              </a:rPr>
              <a:t>“</a:t>
            </a:r>
            <a:r>
              <a:rPr lang="en-US" sz="3600" b="1" dirty="0">
                <a:solidFill>
                  <a:srgbClr val="005DE4"/>
                </a:solidFill>
                <a:latin typeface="Sailec"/>
                <a:cs typeface="Sailec"/>
              </a:rPr>
              <a:t>El </a:t>
            </a:r>
            <a:r>
              <a:rPr lang="en-US" sz="3600" b="1" dirty="0" err="1">
                <a:solidFill>
                  <a:srgbClr val="005DE4"/>
                </a:solidFill>
                <a:latin typeface="Sailec"/>
                <a:cs typeface="Sailec"/>
              </a:rPr>
              <a:t>profesor</a:t>
            </a:r>
            <a:r>
              <a:rPr lang="en-US" sz="3600" b="1" dirty="0">
                <a:solidFill>
                  <a:srgbClr val="005DE4"/>
                </a:solidFill>
                <a:latin typeface="Sailec"/>
                <a:cs typeface="Sailec"/>
              </a:rPr>
              <a:t> de Primero </a:t>
            </a:r>
            <a:r>
              <a:rPr lang="en-US" sz="3600" b="1" dirty="0" err="1">
                <a:solidFill>
                  <a:srgbClr val="005DE4"/>
                </a:solidFill>
                <a:latin typeface="Sailec"/>
                <a:cs typeface="Sailec"/>
              </a:rPr>
              <a:t>Básico</a:t>
            </a:r>
            <a:r>
              <a:rPr lang="en-US" sz="3600" b="1" dirty="0">
                <a:solidFill>
                  <a:srgbClr val="005DE4"/>
                </a:solidFill>
                <a:latin typeface="Sailec"/>
                <a:cs typeface="Sailec"/>
              </a:rPr>
              <a:t> </a:t>
            </a:r>
            <a:r>
              <a:rPr lang="en-US" sz="3600" b="1" dirty="0" err="1">
                <a:solidFill>
                  <a:srgbClr val="005DE4"/>
                </a:solidFill>
                <a:latin typeface="Sailec"/>
                <a:cs typeface="Sailec"/>
              </a:rPr>
              <a:t>tiene</a:t>
            </a:r>
            <a:r>
              <a:rPr lang="en-US" sz="3600" b="1" dirty="0">
                <a:solidFill>
                  <a:srgbClr val="005DE4"/>
                </a:solidFill>
                <a:latin typeface="Sailec"/>
                <a:cs typeface="Sailec"/>
              </a:rPr>
              <a:t> un </a:t>
            </a:r>
            <a:r>
              <a:rPr lang="en-US" sz="3600" b="1" dirty="0" err="1">
                <a:solidFill>
                  <a:srgbClr val="005DE4"/>
                </a:solidFill>
                <a:latin typeface="Sailec"/>
                <a:cs typeface="Sailec"/>
              </a:rPr>
              <a:t>rol</a:t>
            </a:r>
            <a:r>
              <a:rPr lang="en-US" sz="3600" b="1" dirty="0">
                <a:solidFill>
                  <a:srgbClr val="005DE4"/>
                </a:solidFill>
                <a:latin typeface="Sailec"/>
                <a:cs typeface="Sailec"/>
              </a:rPr>
              <a:t> fundamental al interior de la </a:t>
            </a:r>
            <a:r>
              <a:rPr lang="en-US" sz="3600" b="1" dirty="0" err="1">
                <a:solidFill>
                  <a:srgbClr val="005DE4"/>
                </a:solidFill>
                <a:latin typeface="Sailec"/>
                <a:cs typeface="Sailec"/>
              </a:rPr>
              <a:t>escuela</a:t>
            </a:r>
            <a:r>
              <a:rPr lang="en-US" sz="3600" b="1" dirty="0">
                <a:solidFill>
                  <a:srgbClr val="005DE4"/>
                </a:solidFill>
                <a:latin typeface="Sailec"/>
                <a:cs typeface="Sailec"/>
              </a:rPr>
              <a:t>, </a:t>
            </a:r>
            <a:r>
              <a:rPr lang="en-US" sz="3600" b="1" dirty="0" err="1">
                <a:solidFill>
                  <a:srgbClr val="005DE4"/>
                </a:solidFill>
                <a:latin typeface="Sailec"/>
                <a:cs typeface="Sailec"/>
              </a:rPr>
              <a:t>porque</a:t>
            </a:r>
            <a:r>
              <a:rPr lang="en-US" sz="3600" b="1" dirty="0">
                <a:solidFill>
                  <a:srgbClr val="005DE4"/>
                </a:solidFill>
                <a:latin typeface="Sailec"/>
                <a:cs typeface="Sailec"/>
              </a:rPr>
              <a:t> es </a:t>
            </a:r>
            <a:r>
              <a:rPr lang="en-US" sz="3600" b="1" dirty="0" err="1">
                <a:solidFill>
                  <a:srgbClr val="005DE4"/>
                </a:solidFill>
                <a:latin typeface="Sailec"/>
                <a:cs typeface="Sailec"/>
              </a:rPr>
              <a:t>él</a:t>
            </a:r>
            <a:r>
              <a:rPr lang="en-US" sz="3600" b="1" dirty="0">
                <a:solidFill>
                  <a:srgbClr val="005DE4"/>
                </a:solidFill>
                <a:latin typeface="Sailec"/>
                <a:cs typeface="Sailec"/>
              </a:rPr>
              <a:t> </a:t>
            </a:r>
            <a:r>
              <a:rPr lang="en-US" sz="3600" b="1" dirty="0" err="1">
                <a:solidFill>
                  <a:srgbClr val="005DE4"/>
                </a:solidFill>
                <a:latin typeface="Sailec"/>
                <a:cs typeface="Sailec"/>
              </a:rPr>
              <a:t>quien</a:t>
            </a:r>
            <a:r>
              <a:rPr lang="en-US" sz="3600" b="1" dirty="0">
                <a:solidFill>
                  <a:srgbClr val="005DE4"/>
                </a:solidFill>
                <a:latin typeface="Sailec"/>
                <a:cs typeface="Sailec"/>
              </a:rPr>
              <a:t> </a:t>
            </a:r>
            <a:r>
              <a:rPr lang="en-US" sz="3600" b="1" dirty="0" err="1">
                <a:solidFill>
                  <a:srgbClr val="005DE4"/>
                </a:solidFill>
                <a:latin typeface="Sailec"/>
                <a:cs typeface="Sailec"/>
              </a:rPr>
              <a:t>tiene</a:t>
            </a:r>
            <a:r>
              <a:rPr lang="en-US" sz="3600" b="1" dirty="0">
                <a:solidFill>
                  <a:srgbClr val="005DE4"/>
                </a:solidFill>
                <a:latin typeface="Sailec"/>
                <a:cs typeface="Sailec"/>
              </a:rPr>
              <a:t> la </a:t>
            </a:r>
            <a:r>
              <a:rPr lang="en-US" sz="3600" b="1" dirty="0" err="1">
                <a:solidFill>
                  <a:srgbClr val="005DE4"/>
                </a:solidFill>
                <a:latin typeface="Sailec"/>
                <a:cs typeface="Sailec"/>
              </a:rPr>
              <a:t>responsabilidad</a:t>
            </a:r>
            <a:r>
              <a:rPr lang="en-US" sz="3600" b="1" dirty="0">
                <a:solidFill>
                  <a:srgbClr val="005DE4"/>
                </a:solidFill>
                <a:latin typeface="Sailec"/>
                <a:cs typeface="Sailec"/>
              </a:rPr>
              <a:t> de </a:t>
            </a:r>
            <a:r>
              <a:rPr lang="en-US" sz="3600" b="1" dirty="0" err="1">
                <a:solidFill>
                  <a:srgbClr val="005DE4"/>
                </a:solidFill>
                <a:latin typeface="Sailec"/>
                <a:cs typeface="Sailec"/>
              </a:rPr>
              <a:t>enseñar</a:t>
            </a:r>
            <a:r>
              <a:rPr lang="en-US" sz="3600" b="1" dirty="0">
                <a:solidFill>
                  <a:srgbClr val="005DE4"/>
                </a:solidFill>
                <a:latin typeface="Sailec"/>
                <a:cs typeface="Sailec"/>
              </a:rPr>
              <a:t> a leer a </a:t>
            </a:r>
            <a:r>
              <a:rPr lang="en-US" sz="3600" b="1" dirty="0" err="1">
                <a:solidFill>
                  <a:srgbClr val="005DE4"/>
                </a:solidFill>
                <a:latin typeface="Sailec"/>
                <a:cs typeface="Sailec"/>
              </a:rPr>
              <a:t>nuestros</a:t>
            </a:r>
            <a:r>
              <a:rPr lang="en-US" sz="3600" b="1" dirty="0">
                <a:solidFill>
                  <a:srgbClr val="005DE4"/>
                </a:solidFill>
                <a:latin typeface="Sailec"/>
                <a:cs typeface="Sailec"/>
              </a:rPr>
              <a:t> </a:t>
            </a:r>
            <a:r>
              <a:rPr lang="en-US" sz="3600" b="1" dirty="0" err="1">
                <a:solidFill>
                  <a:srgbClr val="005DE4"/>
                </a:solidFill>
                <a:latin typeface="Sailec"/>
                <a:cs typeface="Sailec"/>
              </a:rPr>
              <a:t>niños</a:t>
            </a:r>
            <a:r>
              <a:rPr lang="en-US" sz="3600" b="1" dirty="0">
                <a:solidFill>
                  <a:srgbClr val="005DE4"/>
                </a:solidFill>
                <a:latin typeface="Sailec"/>
                <a:cs typeface="Sailec"/>
              </a:rPr>
              <a:t>”</a:t>
            </a:r>
            <a:endParaRPr lang="es-CL" sz="3600" b="1" dirty="0">
              <a:solidFill>
                <a:srgbClr val="005DE4"/>
              </a:solidFill>
              <a:latin typeface="Sailec"/>
              <a:cs typeface="Sailec"/>
            </a:endParaRPr>
          </a:p>
        </p:txBody>
      </p:sp>
      <p:sp>
        <p:nvSpPr>
          <p:cNvPr id="6" name="Elipse 5">
            <a:extLst>
              <a:ext uri="{FF2B5EF4-FFF2-40B4-BE49-F238E27FC236}">
                <a16:creationId xmlns:a16="http://schemas.microsoft.com/office/drawing/2014/main" id="{0510D945-33AB-1D43-9D0A-E2C997B924CA}"/>
              </a:ext>
            </a:extLst>
          </p:cNvPr>
          <p:cNvSpPr/>
          <p:nvPr/>
        </p:nvSpPr>
        <p:spPr>
          <a:xfrm>
            <a:off x="514864" y="1157722"/>
            <a:ext cx="4819135" cy="4819135"/>
          </a:xfrm>
          <a:prstGeom prst="ellipse">
            <a:avLst/>
          </a:prstGeom>
          <a:solidFill>
            <a:srgbClr val="005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aphic 10">
            <a:extLst>
              <a:ext uri="{FF2B5EF4-FFF2-40B4-BE49-F238E27FC236}">
                <a16:creationId xmlns:a16="http://schemas.microsoft.com/office/drawing/2014/main" id="{6C5A57C5-3209-4398-87FF-8AFC59D54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5698" y="1869369"/>
            <a:ext cx="3657465" cy="3657465"/>
          </a:xfrm>
          <a:prstGeom prst="rect">
            <a:avLst/>
          </a:prstGeom>
        </p:spPr>
      </p:pic>
    </p:spTree>
    <p:extLst>
      <p:ext uri="{BB962C8B-B14F-4D97-AF65-F5344CB8AC3E}">
        <p14:creationId xmlns:p14="http://schemas.microsoft.com/office/powerpoint/2010/main" val="160769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4A9E6BF2-3B71-4C91-9A06-778FF23D02A3}"/>
              </a:ext>
            </a:extLst>
          </p:cNvPr>
          <p:cNvSpPr txBox="1">
            <a:spLocks/>
          </p:cNvSpPr>
          <p:nvPr/>
        </p:nvSpPr>
        <p:spPr>
          <a:xfrm>
            <a:off x="598590" y="71773"/>
            <a:ext cx="2351215" cy="217189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10000"/>
              </a:lnSpc>
            </a:pPr>
            <a:r>
              <a:rPr lang="es-CL" sz="3600" dirty="0">
                <a:solidFill>
                  <a:srgbClr val="E83842"/>
                </a:solidFill>
              </a:rPr>
              <a:t>Set </a:t>
            </a:r>
          </a:p>
          <a:p>
            <a:pPr>
              <a:lnSpc>
                <a:spcPct val="110000"/>
              </a:lnSpc>
            </a:pPr>
            <a:r>
              <a:rPr lang="es-CL" sz="3600" dirty="0">
                <a:solidFill>
                  <a:srgbClr val="E83842"/>
                </a:solidFill>
              </a:rPr>
              <a:t>Leo Primero </a:t>
            </a:r>
          </a:p>
        </p:txBody>
      </p:sp>
      <p:pic>
        <p:nvPicPr>
          <p:cNvPr id="6" name="Picture 5" descr="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572" y="297907"/>
            <a:ext cx="10850329" cy="6262188"/>
          </a:xfrm>
          <a:prstGeom prst="rect">
            <a:avLst/>
          </a:prstGeom>
        </p:spPr>
      </p:pic>
    </p:spTree>
    <p:extLst>
      <p:ext uri="{BB962C8B-B14F-4D97-AF65-F5344CB8AC3E}">
        <p14:creationId xmlns:p14="http://schemas.microsoft.com/office/powerpoint/2010/main" val="4117218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A571232-C1DA-4C70-956E-55CE078E0029}"/>
              </a:ext>
            </a:extLst>
          </p:cNvPr>
          <p:cNvSpPr>
            <a:spLocks noGrp="1"/>
          </p:cNvSpPr>
          <p:nvPr>
            <p:ph idx="1"/>
          </p:nvPr>
        </p:nvSpPr>
        <p:spPr>
          <a:xfrm>
            <a:off x="4999133" y="618084"/>
            <a:ext cx="4948056" cy="5199802"/>
          </a:xfrm>
        </p:spPr>
        <p:txBody>
          <a:bodyPr>
            <a:noAutofit/>
          </a:bodyPr>
          <a:lstStyle/>
          <a:p>
            <a:pPr marL="522287" indent="-342900"/>
            <a:r>
              <a:rPr lang="es-ES" dirty="0">
                <a:solidFill>
                  <a:srgbClr val="005DE4"/>
                </a:solidFill>
                <a:latin typeface="Sailec Medium"/>
              </a:rPr>
              <a:t>Evaluación diagnóstico inicial y final (</a:t>
            </a:r>
            <a:r>
              <a:rPr lang="es-ES" dirty="0" err="1">
                <a:solidFill>
                  <a:srgbClr val="005DE4"/>
                </a:solidFill>
                <a:latin typeface="Sailec Medium"/>
              </a:rPr>
              <a:t>Dialect</a:t>
            </a:r>
            <a:r>
              <a:rPr lang="es-ES" dirty="0">
                <a:solidFill>
                  <a:srgbClr val="005DE4"/>
                </a:solidFill>
                <a:latin typeface="Sailec Medium"/>
              </a:rPr>
              <a:t>) </a:t>
            </a:r>
          </a:p>
          <a:p>
            <a:pPr marL="522287" indent="-342900"/>
            <a:endParaRPr lang="es-ES" dirty="0">
              <a:solidFill>
                <a:srgbClr val="005DE4"/>
              </a:solidFill>
              <a:latin typeface="Sailec Medium"/>
            </a:endParaRPr>
          </a:p>
          <a:p>
            <a:pPr marL="522287" indent="-342900"/>
            <a:r>
              <a:rPr lang="es-ES" dirty="0">
                <a:solidFill>
                  <a:srgbClr val="005DE4"/>
                </a:solidFill>
                <a:latin typeface="Sailec Medium"/>
              </a:rPr>
              <a:t>Monitoreo  semanal  o quincenal (información para el docente)</a:t>
            </a:r>
          </a:p>
        </p:txBody>
      </p:sp>
      <p:sp>
        <p:nvSpPr>
          <p:cNvPr id="5" name="Título 1">
            <a:extLst>
              <a:ext uri="{FF2B5EF4-FFF2-40B4-BE49-F238E27FC236}">
                <a16:creationId xmlns:a16="http://schemas.microsoft.com/office/drawing/2014/main" id="{4A9E6BF2-3B71-4C91-9A06-778FF23D02A3}"/>
              </a:ext>
            </a:extLst>
          </p:cNvPr>
          <p:cNvSpPr txBox="1">
            <a:spLocks/>
          </p:cNvSpPr>
          <p:nvPr/>
        </p:nvSpPr>
        <p:spPr>
          <a:xfrm>
            <a:off x="709623" y="-144471"/>
            <a:ext cx="4425085" cy="2604385"/>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20000"/>
              </a:lnSpc>
            </a:pPr>
            <a:r>
              <a:rPr lang="es-CL" sz="3600" spc="0" dirty="0">
                <a:solidFill>
                  <a:srgbClr val="E83842"/>
                </a:solidFill>
              </a:rPr>
              <a:t>Set Leo Primero </a:t>
            </a:r>
          </a:p>
          <a:p>
            <a:pPr>
              <a:lnSpc>
                <a:spcPct val="120000"/>
              </a:lnSpc>
            </a:pPr>
            <a:r>
              <a:rPr lang="es-CL" sz="3600" spc="0" dirty="0">
                <a:solidFill>
                  <a:srgbClr val="005DE4"/>
                </a:solidFill>
              </a:rPr>
              <a:t>Monitoreo y</a:t>
            </a:r>
          </a:p>
          <a:p>
            <a:pPr>
              <a:lnSpc>
                <a:spcPct val="100000"/>
              </a:lnSpc>
            </a:pPr>
            <a:r>
              <a:rPr lang="es-CL" sz="3600" spc="0" dirty="0">
                <a:solidFill>
                  <a:srgbClr val="005DE4"/>
                </a:solidFill>
              </a:rPr>
              <a:t>Acompañamiento</a:t>
            </a:r>
          </a:p>
        </p:txBody>
      </p:sp>
    </p:spTree>
    <p:extLst>
      <p:ext uri="{BB962C8B-B14F-4D97-AF65-F5344CB8AC3E}">
        <p14:creationId xmlns:p14="http://schemas.microsoft.com/office/powerpoint/2010/main" val="3166450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0AEC3819-F4CF-49D1-8A67-D425D1A16907}"/>
              </a:ext>
            </a:extLst>
          </p:cNvPr>
          <p:cNvSpPr txBox="1"/>
          <p:nvPr/>
        </p:nvSpPr>
        <p:spPr>
          <a:xfrm>
            <a:off x="832007" y="4336756"/>
            <a:ext cx="3278828" cy="1913124"/>
          </a:xfrm>
          <a:prstGeom prst="rect">
            <a:avLst/>
          </a:prstGeom>
          <a:solidFill>
            <a:srgbClr val="F4F907"/>
          </a:solidFill>
          <a:ln>
            <a:noFill/>
          </a:ln>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S" sz="2300" b="1" kern="1200" dirty="0">
                <a:solidFill>
                  <a:srgbClr val="E83842"/>
                </a:solidFill>
                <a:latin typeface="Sailec"/>
                <a:cs typeface="Sailec"/>
              </a:rPr>
              <a:t>Videos formativos para el docente con estrategias de enseñanza de la lectura</a:t>
            </a:r>
            <a:endParaRPr lang="en-US" sz="2300" b="1" kern="1200" dirty="0">
              <a:solidFill>
                <a:srgbClr val="E83842"/>
              </a:solidFill>
              <a:latin typeface="Sailec"/>
              <a:cs typeface="Sailec"/>
            </a:endParaRPr>
          </a:p>
        </p:txBody>
      </p:sp>
      <p:sp>
        <p:nvSpPr>
          <p:cNvPr id="14" name="CuadroTexto 13">
            <a:extLst>
              <a:ext uri="{FF2B5EF4-FFF2-40B4-BE49-F238E27FC236}">
                <a16:creationId xmlns:a16="http://schemas.microsoft.com/office/drawing/2014/main" id="{37912E6C-1679-4596-8475-6AA779588E05}"/>
              </a:ext>
            </a:extLst>
          </p:cNvPr>
          <p:cNvSpPr txBox="1"/>
          <p:nvPr/>
        </p:nvSpPr>
        <p:spPr>
          <a:xfrm>
            <a:off x="4452670" y="4351078"/>
            <a:ext cx="3278828" cy="1888737"/>
          </a:xfrm>
          <a:prstGeom prst="rect">
            <a:avLst/>
          </a:prstGeom>
          <a:solidFill>
            <a:srgbClr val="F4F907"/>
          </a:solidFill>
          <a:ln>
            <a:noFill/>
          </a:ln>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S" sz="2300" b="1" kern="1200" dirty="0">
                <a:solidFill>
                  <a:srgbClr val="E83842"/>
                </a:solidFill>
                <a:latin typeface="Sailec"/>
                <a:cs typeface="Sailec"/>
              </a:rPr>
              <a:t>Acompañamiento   con </a:t>
            </a:r>
            <a:r>
              <a:rPr lang="es-ES" sz="2300" b="1" dirty="0">
                <a:solidFill>
                  <a:srgbClr val="E83842"/>
                </a:solidFill>
                <a:latin typeface="Sailec"/>
                <a:cs typeface="Sailec"/>
              </a:rPr>
              <a:t>t</a:t>
            </a:r>
            <a:r>
              <a:rPr lang="es-ES" sz="2300" b="1" kern="1200" dirty="0">
                <a:solidFill>
                  <a:srgbClr val="E83842"/>
                </a:solidFill>
                <a:latin typeface="Sailec"/>
                <a:cs typeface="Sailec"/>
              </a:rPr>
              <a:t>ecnología innovadora a docentes y jefes técnicos </a:t>
            </a:r>
            <a:endParaRPr lang="en-US" sz="2300" b="1" kern="1200" dirty="0">
              <a:solidFill>
                <a:srgbClr val="E83842"/>
              </a:solidFill>
              <a:latin typeface="Sailec"/>
              <a:cs typeface="Sailec"/>
            </a:endParaRPr>
          </a:p>
        </p:txBody>
      </p:sp>
      <p:sp>
        <p:nvSpPr>
          <p:cNvPr id="12" name="CuadroTexto 11">
            <a:extLst>
              <a:ext uri="{FF2B5EF4-FFF2-40B4-BE49-F238E27FC236}">
                <a16:creationId xmlns:a16="http://schemas.microsoft.com/office/drawing/2014/main" id="{87FBFFBF-E4D0-4B7B-AD15-A1E385456C44}"/>
              </a:ext>
            </a:extLst>
          </p:cNvPr>
          <p:cNvSpPr txBox="1"/>
          <p:nvPr/>
        </p:nvSpPr>
        <p:spPr>
          <a:xfrm>
            <a:off x="8071007" y="4346830"/>
            <a:ext cx="3278828" cy="1880286"/>
          </a:xfrm>
          <a:prstGeom prst="rect">
            <a:avLst/>
          </a:prstGeom>
          <a:solidFill>
            <a:srgbClr val="F4F907"/>
          </a:solidFill>
          <a:ln>
            <a:noFill/>
          </a:ln>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S" sz="2300" b="1" kern="1200" dirty="0">
                <a:solidFill>
                  <a:srgbClr val="E83842"/>
                </a:solidFill>
                <a:latin typeface="Sailec"/>
                <a:cs typeface="Sailec"/>
              </a:rPr>
              <a:t>Curso presencial  estudio de clase pública</a:t>
            </a:r>
            <a:endParaRPr lang="en-US" sz="2300" b="1" kern="1200" dirty="0">
              <a:solidFill>
                <a:srgbClr val="E83842"/>
              </a:solidFill>
              <a:latin typeface="Sailec"/>
              <a:cs typeface="Sailec"/>
            </a:endParaRPr>
          </a:p>
        </p:txBody>
      </p:sp>
      <p:pic>
        <p:nvPicPr>
          <p:cNvPr id="20" name="Imagen 19">
            <a:extLst>
              <a:ext uri="{FF2B5EF4-FFF2-40B4-BE49-F238E27FC236}">
                <a16:creationId xmlns:a16="http://schemas.microsoft.com/office/drawing/2014/main" id="{45A1D574-E00C-4ECB-A3D9-C78F3C7D734C}"/>
              </a:ext>
            </a:extLst>
          </p:cNvPr>
          <p:cNvPicPr>
            <a:picLocks noChangeAspect="1"/>
          </p:cNvPicPr>
          <p:nvPr/>
        </p:nvPicPr>
        <p:blipFill rotWithShape="1">
          <a:blip r:embed="rId3"/>
          <a:srcRect t="375" b="7936"/>
          <a:stretch/>
        </p:blipFill>
        <p:spPr>
          <a:xfrm>
            <a:off x="798514" y="2086915"/>
            <a:ext cx="3354388" cy="2054223"/>
          </a:xfrm>
          <a:prstGeom prst="rect">
            <a:avLst/>
          </a:prstGeom>
        </p:spPr>
      </p:pic>
      <p:pic>
        <p:nvPicPr>
          <p:cNvPr id="21" name="Imagen 20">
            <a:extLst>
              <a:ext uri="{FF2B5EF4-FFF2-40B4-BE49-F238E27FC236}">
                <a16:creationId xmlns:a16="http://schemas.microsoft.com/office/drawing/2014/main" id="{C93AB530-0D4F-43BB-B7DE-381F830A31C4}"/>
              </a:ext>
            </a:extLst>
          </p:cNvPr>
          <p:cNvPicPr>
            <a:picLocks noChangeAspect="1"/>
          </p:cNvPicPr>
          <p:nvPr/>
        </p:nvPicPr>
        <p:blipFill rotWithShape="1">
          <a:blip r:embed="rId4"/>
          <a:srcRect l="16753" t="9227"/>
          <a:stretch/>
        </p:blipFill>
        <p:spPr>
          <a:xfrm>
            <a:off x="4444999" y="2086916"/>
            <a:ext cx="3310027" cy="2031999"/>
          </a:xfrm>
          <a:prstGeom prst="rect">
            <a:avLst/>
          </a:prstGeom>
        </p:spPr>
      </p:pic>
      <p:sp>
        <p:nvSpPr>
          <p:cNvPr id="15" name="Título 1">
            <a:extLst>
              <a:ext uri="{FF2B5EF4-FFF2-40B4-BE49-F238E27FC236}">
                <a16:creationId xmlns:a16="http://schemas.microsoft.com/office/drawing/2014/main" id="{4A9E6BF2-3B71-4C91-9A06-778FF23D02A3}"/>
              </a:ext>
            </a:extLst>
          </p:cNvPr>
          <p:cNvSpPr txBox="1">
            <a:spLocks/>
          </p:cNvSpPr>
          <p:nvPr/>
        </p:nvSpPr>
        <p:spPr>
          <a:xfrm>
            <a:off x="688546" y="179689"/>
            <a:ext cx="10061515" cy="1527974"/>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3600" spc="0" dirty="0">
                <a:solidFill>
                  <a:srgbClr val="E83842"/>
                </a:solidFill>
              </a:rPr>
              <a:t>Set Leo Primero </a:t>
            </a:r>
          </a:p>
          <a:p>
            <a:pPr>
              <a:lnSpc>
                <a:spcPct val="110000"/>
              </a:lnSpc>
            </a:pPr>
            <a:r>
              <a:rPr lang="es-CL" sz="3600" spc="0" dirty="0">
                <a:solidFill>
                  <a:srgbClr val="005DE4"/>
                </a:solidFill>
              </a:rPr>
              <a:t>Desarrollo Profesional docentes y líderes </a:t>
            </a:r>
          </a:p>
        </p:txBody>
      </p:sp>
      <p:pic>
        <p:nvPicPr>
          <p:cNvPr id="2" name="Picture 1" descr="clase-publica.jpg"/>
          <p:cNvPicPr>
            <a:picLocks noChangeAspect="1"/>
          </p:cNvPicPr>
          <p:nvPr/>
        </p:nvPicPr>
        <p:blipFill rotWithShape="1">
          <a:blip r:embed="rId5" cstate="print">
            <a:extLst>
              <a:ext uri="{28A0092B-C50C-407E-A947-70E740481C1C}">
                <a14:useLocalDpi xmlns:a14="http://schemas.microsoft.com/office/drawing/2010/main" val="0"/>
              </a:ext>
            </a:extLst>
          </a:blip>
          <a:srcRect b="8776"/>
          <a:stretch/>
        </p:blipFill>
        <p:spPr>
          <a:xfrm>
            <a:off x="8052228" y="2082746"/>
            <a:ext cx="3339672" cy="2023470"/>
          </a:xfrm>
          <a:prstGeom prst="rect">
            <a:avLst/>
          </a:prstGeom>
        </p:spPr>
      </p:pic>
    </p:spTree>
    <p:extLst>
      <p:ext uri="{BB962C8B-B14F-4D97-AF65-F5344CB8AC3E}">
        <p14:creationId xmlns:p14="http://schemas.microsoft.com/office/powerpoint/2010/main" val="3974150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308F881-98DE-487D-BF13-76FF4F9DA0DC}"/>
              </a:ext>
            </a:extLst>
          </p:cNvPr>
          <p:cNvPicPr>
            <a:picLocks noChangeAspect="1"/>
          </p:cNvPicPr>
          <p:nvPr/>
        </p:nvPicPr>
        <p:blipFill rotWithShape="1">
          <a:blip r:embed="rId3"/>
          <a:srcRect l="36234" r="35931"/>
          <a:stretch/>
        </p:blipFill>
        <p:spPr>
          <a:xfrm>
            <a:off x="8369300" y="10"/>
            <a:ext cx="3832897" cy="6864408"/>
          </a:xfrm>
          <a:prstGeom prst="rect">
            <a:avLst/>
          </a:prstGeom>
        </p:spPr>
      </p:pic>
      <p:sp>
        <p:nvSpPr>
          <p:cNvPr id="11" name="Rectángulo 10">
            <a:extLst>
              <a:ext uri="{FF2B5EF4-FFF2-40B4-BE49-F238E27FC236}">
                <a16:creationId xmlns:a16="http://schemas.microsoft.com/office/drawing/2014/main" id="{C8C36337-CF59-405B-82E2-3C427065C7DC}"/>
              </a:ext>
            </a:extLst>
          </p:cNvPr>
          <p:cNvSpPr/>
          <p:nvPr/>
        </p:nvSpPr>
        <p:spPr>
          <a:xfrm>
            <a:off x="527909" y="2076553"/>
            <a:ext cx="6901912" cy="3970318"/>
          </a:xfrm>
          <a:prstGeom prst="rect">
            <a:avLst/>
          </a:prstGeom>
        </p:spPr>
        <p:txBody>
          <a:bodyPr wrap="square">
            <a:spAutoFit/>
          </a:bodyPr>
          <a:lstStyle/>
          <a:p>
            <a:r>
              <a:rPr lang="es-ES" sz="2800" b="1" dirty="0">
                <a:solidFill>
                  <a:srgbClr val="005DE4"/>
                </a:solidFill>
                <a:latin typeface="Sailec Medium"/>
                <a:cs typeface="Sailec Medium"/>
              </a:rPr>
              <a:t>Curso de Formación profesional en métodos de lectura para </a:t>
            </a:r>
            <a:r>
              <a:rPr lang="es-ES" sz="2800" b="1" u="sng" dirty="0">
                <a:solidFill>
                  <a:srgbClr val="005DE4"/>
                </a:solidFill>
                <a:latin typeface="Sailec Medium"/>
                <a:cs typeface="Sailec Medium"/>
              </a:rPr>
              <a:t>docentes</a:t>
            </a:r>
            <a:r>
              <a:rPr lang="es-ES" sz="2800" b="1" dirty="0">
                <a:solidFill>
                  <a:srgbClr val="005DE4"/>
                </a:solidFill>
                <a:latin typeface="Sailec Medium"/>
                <a:cs typeface="Sailec Medium"/>
              </a:rPr>
              <a:t> primero básico. CPEIP </a:t>
            </a:r>
          </a:p>
          <a:p>
            <a:r>
              <a:rPr lang="es-ES" sz="2800" b="1" dirty="0">
                <a:solidFill>
                  <a:srgbClr val="005DE4"/>
                </a:solidFill>
                <a:latin typeface="Sailec Medium"/>
                <a:cs typeface="Sailec Medium"/>
              </a:rPr>
              <a:t> </a:t>
            </a:r>
          </a:p>
          <a:p>
            <a:r>
              <a:rPr lang="es-CL" sz="2800" b="1" dirty="0">
                <a:solidFill>
                  <a:srgbClr val="005DE4"/>
                </a:solidFill>
                <a:latin typeface="Sailec Medium"/>
                <a:cs typeface="Sailec Medium"/>
              </a:rPr>
              <a:t>Cursos de  formación estrategias para el uso de la Biblioteca como centro y apoyo a la lectura en la sala de clases. </a:t>
            </a:r>
            <a:r>
              <a:rPr lang="es-CL" sz="2800" b="1" u="sng" dirty="0">
                <a:solidFill>
                  <a:srgbClr val="005DE4"/>
                </a:solidFill>
                <a:latin typeface="Sailec Medium"/>
                <a:cs typeface="Sailec Medium"/>
              </a:rPr>
              <a:t>Directivos , lideres y encargados e biblioteca</a:t>
            </a:r>
            <a:r>
              <a:rPr lang="es-CL" sz="2800" b="1" dirty="0">
                <a:solidFill>
                  <a:srgbClr val="005DE4"/>
                </a:solidFill>
                <a:latin typeface="Sailec Medium"/>
                <a:cs typeface="Sailec Medium"/>
              </a:rPr>
              <a:t> (CPEIP–UCE)</a:t>
            </a:r>
            <a:r>
              <a:rPr lang="es-ES" sz="2800" b="1" dirty="0">
                <a:solidFill>
                  <a:srgbClr val="005DE4"/>
                </a:solidFill>
                <a:latin typeface="Sailec Medium"/>
                <a:cs typeface="Sailec Medium"/>
              </a:rPr>
              <a:t>.</a:t>
            </a:r>
          </a:p>
        </p:txBody>
      </p:sp>
      <p:sp>
        <p:nvSpPr>
          <p:cNvPr id="6" name="Título 1">
            <a:extLst>
              <a:ext uri="{FF2B5EF4-FFF2-40B4-BE49-F238E27FC236}">
                <a16:creationId xmlns:a16="http://schemas.microsoft.com/office/drawing/2014/main" id="{4A9E6BF2-3B71-4C91-9A06-778FF23D02A3}"/>
              </a:ext>
            </a:extLst>
          </p:cNvPr>
          <p:cNvSpPr txBox="1">
            <a:spLocks/>
          </p:cNvSpPr>
          <p:nvPr/>
        </p:nvSpPr>
        <p:spPr>
          <a:xfrm>
            <a:off x="527909" y="411215"/>
            <a:ext cx="5872891" cy="1362875"/>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3600" spc="0" dirty="0">
                <a:solidFill>
                  <a:srgbClr val="E83842"/>
                </a:solidFill>
              </a:rPr>
              <a:t>Desarrollo </a:t>
            </a:r>
          </a:p>
          <a:p>
            <a:pPr>
              <a:lnSpc>
                <a:spcPct val="100000"/>
              </a:lnSpc>
            </a:pPr>
            <a:r>
              <a:rPr lang="es-CL" sz="3600" spc="0" dirty="0">
                <a:solidFill>
                  <a:srgbClr val="E83842"/>
                </a:solidFill>
              </a:rPr>
              <a:t>Profesional</a:t>
            </a:r>
          </a:p>
        </p:txBody>
      </p:sp>
      <p:pic>
        <p:nvPicPr>
          <p:cNvPr id="7" name="Picture 6"/>
          <p:cNvPicPr>
            <a:picLocks noChangeAspect="1"/>
          </p:cNvPicPr>
          <p:nvPr/>
        </p:nvPicPr>
        <p:blipFill>
          <a:blip r:embed="rId4"/>
          <a:stretch>
            <a:fillRect/>
          </a:stretch>
        </p:blipFill>
        <p:spPr>
          <a:xfrm>
            <a:off x="10274300" y="393700"/>
            <a:ext cx="2032000" cy="825178"/>
          </a:xfrm>
          <a:prstGeom prst="rect">
            <a:avLst/>
          </a:prstGeom>
        </p:spPr>
      </p:pic>
    </p:spTree>
    <p:extLst>
      <p:ext uri="{BB962C8B-B14F-4D97-AF65-F5344CB8AC3E}">
        <p14:creationId xmlns:p14="http://schemas.microsoft.com/office/powerpoint/2010/main" val="3292484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52EE8DD-5420-4F81-A64F-E6DCB5DCB14E}"/>
              </a:ext>
            </a:extLst>
          </p:cNvPr>
          <p:cNvPicPr>
            <a:picLocks noChangeAspect="1"/>
          </p:cNvPicPr>
          <p:nvPr/>
        </p:nvPicPr>
        <p:blipFill rotWithShape="1">
          <a:blip r:embed="rId3"/>
          <a:srcRect l="6717" r="6903"/>
          <a:stretch/>
        </p:blipFill>
        <p:spPr>
          <a:xfrm>
            <a:off x="6311899" y="0"/>
            <a:ext cx="5880101" cy="6858000"/>
          </a:xfrm>
          <a:prstGeom prst="rect">
            <a:avLst/>
          </a:prstGeom>
        </p:spPr>
      </p:pic>
      <p:sp>
        <p:nvSpPr>
          <p:cNvPr id="6" name="Título 1">
            <a:extLst>
              <a:ext uri="{FF2B5EF4-FFF2-40B4-BE49-F238E27FC236}">
                <a16:creationId xmlns:a16="http://schemas.microsoft.com/office/drawing/2014/main" id="{4A9E6BF2-3B71-4C91-9A06-778FF23D02A3}"/>
              </a:ext>
            </a:extLst>
          </p:cNvPr>
          <p:cNvSpPr txBox="1">
            <a:spLocks/>
          </p:cNvSpPr>
          <p:nvPr/>
        </p:nvSpPr>
        <p:spPr>
          <a:xfrm>
            <a:off x="425645" y="491327"/>
            <a:ext cx="5238555" cy="1527974"/>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3200" spc="0" dirty="0">
                <a:solidFill>
                  <a:srgbClr val="E83842"/>
                </a:solidFill>
              </a:rPr>
              <a:t>Nuevo perfil </a:t>
            </a:r>
          </a:p>
          <a:p>
            <a:pPr>
              <a:lnSpc>
                <a:spcPct val="100000"/>
              </a:lnSpc>
            </a:pPr>
            <a:r>
              <a:rPr lang="es-CL" sz="3200" spc="0" dirty="0">
                <a:solidFill>
                  <a:srgbClr val="005DE4"/>
                </a:solidFill>
              </a:rPr>
              <a:t>Encargado de Biblioteca </a:t>
            </a:r>
          </a:p>
          <a:p>
            <a:pPr>
              <a:lnSpc>
                <a:spcPct val="100000"/>
              </a:lnSpc>
            </a:pPr>
            <a:r>
              <a:rPr lang="es-CL" sz="3200" spc="0" dirty="0">
                <a:solidFill>
                  <a:srgbClr val="005DE4"/>
                </a:solidFill>
              </a:rPr>
              <a:t>Profesor bibliotecario </a:t>
            </a:r>
          </a:p>
        </p:txBody>
      </p:sp>
      <p:sp>
        <p:nvSpPr>
          <p:cNvPr id="10" name="Rectángulo 10">
            <a:extLst>
              <a:ext uri="{FF2B5EF4-FFF2-40B4-BE49-F238E27FC236}">
                <a16:creationId xmlns:a16="http://schemas.microsoft.com/office/drawing/2014/main" id="{C8C36337-CF59-405B-82E2-3C427065C7DC}"/>
              </a:ext>
            </a:extLst>
          </p:cNvPr>
          <p:cNvSpPr/>
          <p:nvPr/>
        </p:nvSpPr>
        <p:spPr>
          <a:xfrm>
            <a:off x="425645" y="2842672"/>
            <a:ext cx="4924831" cy="2246769"/>
          </a:xfrm>
          <a:prstGeom prst="rect">
            <a:avLst/>
          </a:prstGeom>
        </p:spPr>
        <p:txBody>
          <a:bodyPr wrap="square">
            <a:spAutoFit/>
          </a:bodyPr>
          <a:lstStyle/>
          <a:p>
            <a:r>
              <a:rPr lang="es-ES" sz="2800" b="1" dirty="0">
                <a:solidFill>
                  <a:srgbClr val="005DE4"/>
                </a:solidFill>
                <a:latin typeface="Sailec Medium"/>
                <a:cs typeface="Sailec Medium"/>
              </a:rPr>
              <a:t>Nuevos cursos presenciales y online en plataforma encargados Biblioteca, Directivos y equipos directivos  </a:t>
            </a:r>
          </a:p>
        </p:txBody>
      </p:sp>
      <p:pic>
        <p:nvPicPr>
          <p:cNvPr id="8" name="Picture 7"/>
          <p:cNvPicPr>
            <a:picLocks noChangeAspect="1"/>
          </p:cNvPicPr>
          <p:nvPr/>
        </p:nvPicPr>
        <p:blipFill>
          <a:blip r:embed="rId4"/>
          <a:stretch>
            <a:fillRect/>
          </a:stretch>
        </p:blipFill>
        <p:spPr>
          <a:xfrm>
            <a:off x="10274300" y="393700"/>
            <a:ext cx="2032000" cy="825178"/>
          </a:xfrm>
          <a:prstGeom prst="rect">
            <a:avLst/>
          </a:prstGeom>
        </p:spPr>
      </p:pic>
    </p:spTree>
    <p:extLst>
      <p:ext uri="{BB962C8B-B14F-4D97-AF65-F5344CB8AC3E}">
        <p14:creationId xmlns:p14="http://schemas.microsoft.com/office/powerpoint/2010/main" val="4193176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BE745BF-1BFC-4718-9668-DCC18C9E7B04}"/>
              </a:ext>
            </a:extLst>
          </p:cNvPr>
          <p:cNvPicPr>
            <a:picLocks noChangeAspect="1"/>
          </p:cNvPicPr>
          <p:nvPr/>
        </p:nvPicPr>
        <p:blipFill rotWithShape="1">
          <a:blip r:embed="rId2"/>
          <a:srcRect l="5153" r="14976"/>
          <a:stretch/>
        </p:blipFill>
        <p:spPr>
          <a:xfrm>
            <a:off x="5892799" y="0"/>
            <a:ext cx="6299201" cy="6858000"/>
          </a:xfrm>
          <a:prstGeom prst="rect">
            <a:avLst/>
          </a:prstGeom>
        </p:spPr>
      </p:pic>
      <p:sp>
        <p:nvSpPr>
          <p:cNvPr id="6" name="Título 1">
            <a:extLst>
              <a:ext uri="{FF2B5EF4-FFF2-40B4-BE49-F238E27FC236}">
                <a16:creationId xmlns:a16="http://schemas.microsoft.com/office/drawing/2014/main" id="{4A9E6BF2-3B71-4C91-9A06-778FF23D02A3}"/>
              </a:ext>
            </a:extLst>
          </p:cNvPr>
          <p:cNvSpPr txBox="1">
            <a:spLocks/>
          </p:cNvSpPr>
          <p:nvPr/>
        </p:nvSpPr>
        <p:spPr>
          <a:xfrm>
            <a:off x="462190" y="393735"/>
            <a:ext cx="4470399" cy="1527974"/>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3200" spc="0" dirty="0">
                <a:solidFill>
                  <a:srgbClr val="E83842"/>
                </a:solidFill>
              </a:rPr>
              <a:t>Subsecretaría de  Educación Parvularia</a:t>
            </a:r>
            <a:br>
              <a:rPr lang="es-CL" sz="3200" spc="0" dirty="0">
                <a:solidFill>
                  <a:srgbClr val="E83842"/>
                </a:solidFill>
              </a:rPr>
            </a:br>
            <a:r>
              <a:rPr lang="es-CL" sz="3200" spc="0" dirty="0">
                <a:solidFill>
                  <a:srgbClr val="005DE4"/>
                </a:solidFill>
              </a:rPr>
              <a:t>Junji e Integra </a:t>
            </a:r>
          </a:p>
        </p:txBody>
      </p:sp>
      <p:sp>
        <p:nvSpPr>
          <p:cNvPr id="7" name="Rectángulo 10">
            <a:extLst>
              <a:ext uri="{FF2B5EF4-FFF2-40B4-BE49-F238E27FC236}">
                <a16:creationId xmlns:a16="http://schemas.microsoft.com/office/drawing/2014/main" id="{C8C36337-CF59-405B-82E2-3C427065C7DC}"/>
              </a:ext>
            </a:extLst>
          </p:cNvPr>
          <p:cNvSpPr/>
          <p:nvPr/>
        </p:nvSpPr>
        <p:spPr>
          <a:xfrm>
            <a:off x="430634" y="2557331"/>
            <a:ext cx="5076544" cy="3416320"/>
          </a:xfrm>
          <a:prstGeom prst="rect">
            <a:avLst/>
          </a:prstGeom>
        </p:spPr>
        <p:txBody>
          <a:bodyPr wrap="square">
            <a:spAutoFit/>
          </a:bodyPr>
          <a:lstStyle/>
          <a:p>
            <a:r>
              <a:rPr lang="es-ES" sz="2400" b="1" dirty="0">
                <a:solidFill>
                  <a:srgbClr val="005DE4"/>
                </a:solidFill>
                <a:latin typeface="Sailec Medium"/>
                <a:cs typeface="Sailec Medium"/>
              </a:rPr>
              <a:t>Capacitación a educadores y técnicos de párvulos en estrategias de animación lectora: </a:t>
            </a:r>
          </a:p>
          <a:p>
            <a:endParaRPr lang="es-ES" sz="2400" b="1" dirty="0">
              <a:solidFill>
                <a:srgbClr val="005DE4"/>
              </a:solidFill>
              <a:latin typeface="Sailec Medium"/>
              <a:cs typeface="Sailec Medium"/>
            </a:endParaRPr>
          </a:p>
          <a:p>
            <a:pPr marL="457200" indent="-457200">
              <a:buFont typeface="Arial" panose="020B0604020202020204" pitchFamily="34" charset="0"/>
              <a:buChar char="•"/>
            </a:pPr>
            <a:r>
              <a:rPr lang="es-ES" sz="2400" b="1" dirty="0">
                <a:solidFill>
                  <a:srgbClr val="005DE4"/>
                </a:solidFill>
                <a:latin typeface="Sailec Medium"/>
                <a:cs typeface="Sailec Medium"/>
              </a:rPr>
              <a:t>Plan de Fomento Lector en primera infancia JUNJI</a:t>
            </a:r>
          </a:p>
          <a:p>
            <a:pPr marL="457200" indent="-457200">
              <a:buFont typeface="Arial" panose="020B0604020202020204" pitchFamily="34" charset="0"/>
              <a:buChar char="•"/>
            </a:pPr>
            <a:endParaRPr lang="es-ES" sz="2400" b="1" dirty="0">
              <a:solidFill>
                <a:srgbClr val="005DE4"/>
              </a:solidFill>
              <a:latin typeface="Sailec Medium"/>
              <a:cs typeface="Sailec Medium"/>
            </a:endParaRPr>
          </a:p>
          <a:p>
            <a:pPr marL="457200" indent="-457200">
              <a:buFont typeface="Arial" panose="020B0604020202020204" pitchFamily="34" charset="0"/>
              <a:buChar char="•"/>
            </a:pPr>
            <a:r>
              <a:rPr lang="es-ES" sz="2400" b="1" dirty="0">
                <a:solidFill>
                  <a:srgbClr val="005DE4"/>
                </a:solidFill>
                <a:latin typeface="Sailec Medium"/>
                <a:cs typeface="Sailec Medium"/>
              </a:rPr>
              <a:t>Plan de Fomento Lector Fundación Integra</a:t>
            </a:r>
          </a:p>
        </p:txBody>
      </p:sp>
      <p:pic>
        <p:nvPicPr>
          <p:cNvPr id="8" name="Picture 7"/>
          <p:cNvPicPr>
            <a:picLocks noChangeAspect="1"/>
          </p:cNvPicPr>
          <p:nvPr/>
        </p:nvPicPr>
        <p:blipFill>
          <a:blip r:embed="rId3"/>
          <a:stretch>
            <a:fillRect/>
          </a:stretch>
        </p:blipFill>
        <p:spPr>
          <a:xfrm>
            <a:off x="10274300" y="393700"/>
            <a:ext cx="2032000" cy="825178"/>
          </a:xfrm>
          <a:prstGeom prst="rect">
            <a:avLst/>
          </a:prstGeom>
        </p:spPr>
      </p:pic>
    </p:spTree>
    <p:extLst>
      <p:ext uri="{BB962C8B-B14F-4D97-AF65-F5344CB8AC3E}">
        <p14:creationId xmlns:p14="http://schemas.microsoft.com/office/powerpoint/2010/main" val="1386670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0014F8A-08DF-4ED5-AB20-785BF79A3A83}"/>
              </a:ext>
            </a:extLst>
          </p:cNvPr>
          <p:cNvPicPr>
            <a:picLocks noChangeAspect="1"/>
          </p:cNvPicPr>
          <p:nvPr/>
        </p:nvPicPr>
        <p:blipFill>
          <a:blip r:embed="rId2"/>
          <a:stretch>
            <a:fillRect/>
          </a:stretch>
        </p:blipFill>
        <p:spPr>
          <a:xfrm>
            <a:off x="1473200" y="2422526"/>
            <a:ext cx="3027381" cy="3904768"/>
          </a:xfrm>
          <a:prstGeom prst="rect">
            <a:avLst/>
          </a:prstGeom>
        </p:spPr>
      </p:pic>
      <p:sp>
        <p:nvSpPr>
          <p:cNvPr id="11" name="Título 1">
            <a:extLst>
              <a:ext uri="{FF2B5EF4-FFF2-40B4-BE49-F238E27FC236}">
                <a16:creationId xmlns:a16="http://schemas.microsoft.com/office/drawing/2014/main" id="{7C855958-C708-4CEE-9545-4C91B362B979}"/>
              </a:ext>
            </a:extLst>
          </p:cNvPr>
          <p:cNvSpPr txBox="1">
            <a:spLocks/>
          </p:cNvSpPr>
          <p:nvPr/>
        </p:nvSpPr>
        <p:spPr>
          <a:xfrm>
            <a:off x="2034403" y="212726"/>
            <a:ext cx="8147908" cy="220980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8800" kern="1200" spc="-120" baseline="0">
                <a:solidFill>
                  <a:schemeClr val="tx1"/>
                </a:solidFill>
                <a:latin typeface="+mj-lt"/>
                <a:ea typeface="+mj-ea"/>
                <a:cs typeface="+mj-cs"/>
              </a:defRPr>
            </a:lvl1pPr>
          </a:lstStyle>
          <a:p>
            <a:pPr algn="ctr"/>
            <a:r>
              <a:rPr lang="es-ES" sz="5400" b="1" dirty="0">
                <a:solidFill>
                  <a:srgbClr val="E83842"/>
                </a:solidFill>
                <a:latin typeface="Sailec"/>
                <a:cs typeface="Sailec"/>
              </a:rPr>
              <a:t>Impacto en formación de futuros profesores </a:t>
            </a:r>
            <a:endParaRPr lang="es-CL" sz="5400" dirty="0"/>
          </a:p>
        </p:txBody>
      </p:sp>
      <p:sp>
        <p:nvSpPr>
          <p:cNvPr id="12" name="Subtítulo 2">
            <a:extLst>
              <a:ext uri="{FF2B5EF4-FFF2-40B4-BE49-F238E27FC236}">
                <a16:creationId xmlns:a16="http://schemas.microsoft.com/office/drawing/2014/main" id="{ED778125-4940-4B11-B98F-A7815F35F3DA}"/>
              </a:ext>
            </a:extLst>
          </p:cNvPr>
          <p:cNvSpPr txBox="1">
            <a:spLocks/>
          </p:cNvSpPr>
          <p:nvPr/>
        </p:nvSpPr>
        <p:spPr>
          <a:xfrm>
            <a:off x="5049427" y="2422526"/>
            <a:ext cx="6013451" cy="3251200"/>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b="1" kern="1200">
                <a:solidFill>
                  <a:schemeClr val="accent1"/>
                </a:solidFill>
                <a:latin typeface="Sailec"/>
                <a:ea typeface="+mn-ea"/>
                <a:cs typeface="Sailec"/>
              </a:defRPr>
            </a:lvl1pPr>
            <a:lvl2pPr marL="347472" indent="-342900" algn="l" defTabSz="914400" rtl="0" eaLnBrk="1" latinLnBrk="0" hangingPunct="1">
              <a:lnSpc>
                <a:spcPct val="85000"/>
              </a:lnSpc>
              <a:spcBef>
                <a:spcPts val="600"/>
              </a:spcBef>
              <a:buFont typeface="Arial" pitchFamily="34" charset="0"/>
              <a:buChar char=" "/>
              <a:defRPr sz="2400" b="1" kern="1200">
                <a:solidFill>
                  <a:schemeClr val="tx1">
                    <a:lumMod val="75000"/>
                    <a:lumOff val="25000"/>
                  </a:schemeClr>
                </a:solidFill>
                <a:latin typeface="Sailec"/>
                <a:ea typeface="+mn-ea"/>
                <a:cs typeface="Sailec"/>
              </a:defRPr>
            </a:lvl2pPr>
            <a:lvl3pPr marL="548640" indent="-548640" algn="l" defTabSz="914400" rtl="0" eaLnBrk="1" latinLnBrk="0" hangingPunct="1">
              <a:lnSpc>
                <a:spcPct val="85000"/>
              </a:lnSpc>
              <a:spcBef>
                <a:spcPts val="600"/>
              </a:spcBef>
              <a:buFont typeface="Arial" pitchFamily="34" charset="0"/>
              <a:buChar char=" "/>
              <a:defRPr sz="2000" b="1" i="1" kern="1200">
                <a:solidFill>
                  <a:schemeClr val="tx1">
                    <a:lumMod val="65000"/>
                    <a:lumOff val="35000"/>
                  </a:schemeClr>
                </a:solidFill>
                <a:latin typeface="Sailec"/>
                <a:ea typeface="+mn-ea"/>
                <a:cs typeface="Sailec"/>
              </a:defRPr>
            </a:lvl3pPr>
            <a:lvl4pPr marL="822960" indent="-82296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4pPr>
            <a:lvl5pPr marL="1097280" indent="-109728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pPr>
              <a:lnSpc>
                <a:spcPct val="100000"/>
              </a:lnSpc>
            </a:pPr>
            <a:r>
              <a:rPr lang="es-ES" sz="2800" dirty="0">
                <a:solidFill>
                  <a:srgbClr val="005DE4"/>
                </a:solidFill>
                <a:latin typeface="Sailec Medium"/>
                <a:cs typeface="Sailec Medium"/>
              </a:rPr>
              <a:t>Generación de estándares de formación inicial de lectura que impacten en el corto plazo las mallas curriculares de las Universidades que tengan carreras de Educación.</a:t>
            </a:r>
          </a:p>
        </p:txBody>
      </p:sp>
    </p:spTree>
    <p:extLst>
      <p:ext uri="{BB962C8B-B14F-4D97-AF65-F5344CB8AC3E}">
        <p14:creationId xmlns:p14="http://schemas.microsoft.com/office/powerpoint/2010/main" val="2875694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685B60-3266-4393-B4B7-90DE12088D0B}"/>
              </a:ext>
            </a:extLst>
          </p:cNvPr>
          <p:cNvSpPr>
            <a:spLocks noGrp="1"/>
          </p:cNvSpPr>
          <p:nvPr>
            <p:ph type="title"/>
          </p:nvPr>
        </p:nvSpPr>
        <p:spPr>
          <a:xfrm>
            <a:off x="4254499" y="216868"/>
            <a:ext cx="7099300" cy="1441949"/>
          </a:xfrm>
        </p:spPr>
        <p:txBody>
          <a:bodyPr>
            <a:normAutofit/>
          </a:bodyPr>
          <a:lstStyle/>
          <a:p>
            <a:pPr>
              <a:lnSpc>
                <a:spcPct val="100000"/>
              </a:lnSpc>
            </a:pPr>
            <a:r>
              <a:rPr lang="es-CL" sz="3200" b="1" dirty="0">
                <a:solidFill>
                  <a:srgbClr val="E83842"/>
                </a:solidFill>
                <a:latin typeface="Sailec"/>
                <a:cs typeface="Sailec"/>
              </a:rPr>
              <a:t>SIMCE 4° Básico</a:t>
            </a:r>
            <a:br>
              <a:rPr lang="es-CL" sz="3200" b="1" dirty="0">
                <a:solidFill>
                  <a:srgbClr val="E83842"/>
                </a:solidFill>
                <a:latin typeface="Sailec"/>
                <a:cs typeface="Sailec"/>
              </a:rPr>
            </a:br>
            <a:r>
              <a:rPr lang="es-CL" sz="3200" b="1" dirty="0">
                <a:solidFill>
                  <a:srgbClr val="005DE4"/>
                </a:solidFill>
                <a:latin typeface="Sailec"/>
                <a:cs typeface="Sailec"/>
              </a:rPr>
              <a:t>Lectura 2017 </a:t>
            </a:r>
          </a:p>
        </p:txBody>
      </p:sp>
      <p:sp>
        <p:nvSpPr>
          <p:cNvPr id="3" name="Marcador de contenido 2">
            <a:extLst>
              <a:ext uri="{FF2B5EF4-FFF2-40B4-BE49-F238E27FC236}">
                <a16:creationId xmlns:a16="http://schemas.microsoft.com/office/drawing/2014/main" id="{9C089817-27DE-47F7-A5E3-C6CCED75CD36}"/>
              </a:ext>
            </a:extLst>
          </p:cNvPr>
          <p:cNvSpPr>
            <a:spLocks noGrp="1"/>
          </p:cNvSpPr>
          <p:nvPr>
            <p:ph idx="1"/>
          </p:nvPr>
        </p:nvSpPr>
        <p:spPr>
          <a:xfrm>
            <a:off x="4254502" y="1879600"/>
            <a:ext cx="7570825" cy="4749800"/>
          </a:xfrm>
        </p:spPr>
        <p:txBody>
          <a:bodyPr>
            <a:normAutofit fontScale="77500" lnSpcReduction="20000"/>
          </a:bodyPr>
          <a:lstStyle/>
          <a:p>
            <a:pPr marL="0" indent="0">
              <a:lnSpc>
                <a:spcPct val="120000"/>
              </a:lnSpc>
              <a:buNone/>
            </a:pPr>
            <a:r>
              <a:rPr lang="es-ES_tradnl" sz="2800" b="1" dirty="0">
                <a:solidFill>
                  <a:srgbClr val="005DE4"/>
                </a:solidFill>
                <a:latin typeface="Sailec"/>
                <a:cs typeface="Sailec"/>
              </a:rPr>
              <a:t>Estabilidad en Lectura desde 2010 y en Matemática desde 2011. Aumento de 15 puntos en la década y resultados estables desde 2010.</a:t>
            </a:r>
            <a:endParaRPr lang="es-CL" sz="2800" b="1" dirty="0">
              <a:solidFill>
                <a:srgbClr val="005DE4"/>
              </a:solidFill>
              <a:latin typeface="Sailec"/>
              <a:cs typeface="Sailec"/>
            </a:endParaRPr>
          </a:p>
          <a:p>
            <a:pPr marL="0" lvl="0" indent="0">
              <a:lnSpc>
                <a:spcPct val="120000"/>
              </a:lnSpc>
              <a:buNone/>
            </a:pPr>
            <a:endParaRPr lang="es-ES_tradnl" sz="2800" b="1" dirty="0">
              <a:solidFill>
                <a:srgbClr val="005DE4"/>
              </a:solidFill>
              <a:latin typeface="Sailec"/>
              <a:cs typeface="Sailec"/>
            </a:endParaRPr>
          </a:p>
          <a:p>
            <a:pPr lvl="1">
              <a:lnSpc>
                <a:spcPct val="120000"/>
              </a:lnSpc>
              <a:buClr>
                <a:srgbClr val="E83842"/>
              </a:buClr>
              <a:buFont typeface="Arial"/>
              <a:buChar char="•"/>
            </a:pPr>
            <a:r>
              <a:rPr lang="es-ES_tradnl" sz="2800" b="1" dirty="0">
                <a:solidFill>
                  <a:srgbClr val="005DE4"/>
                </a:solidFill>
                <a:latin typeface="Sailec"/>
                <a:cs typeface="Sailec"/>
              </a:rPr>
              <a:t>Las mujeres tienen mejores resultados en Lectura. </a:t>
            </a:r>
            <a:endParaRPr lang="es-CL" sz="2800" b="1" dirty="0">
              <a:solidFill>
                <a:srgbClr val="005DE4"/>
              </a:solidFill>
              <a:latin typeface="Sailec"/>
              <a:cs typeface="Sailec"/>
            </a:endParaRPr>
          </a:p>
          <a:p>
            <a:pPr lvl="1">
              <a:lnSpc>
                <a:spcPct val="120000"/>
              </a:lnSpc>
              <a:buClr>
                <a:srgbClr val="E83842"/>
              </a:buClr>
              <a:buFont typeface="Arial"/>
              <a:buChar char="•"/>
            </a:pPr>
            <a:r>
              <a:rPr lang="es-ES_tradnl" sz="2800" b="1" dirty="0">
                <a:solidFill>
                  <a:srgbClr val="005DE4"/>
                </a:solidFill>
                <a:latin typeface="Sailec"/>
                <a:cs typeface="Sailec"/>
              </a:rPr>
              <a:t>Más de la mitad de los estudiantes cree que las habilidades académicas no se pueden mejorar. </a:t>
            </a:r>
          </a:p>
          <a:p>
            <a:pPr lvl="1">
              <a:lnSpc>
                <a:spcPct val="120000"/>
              </a:lnSpc>
              <a:buClr>
                <a:srgbClr val="E83842"/>
              </a:buClr>
              <a:buFont typeface="Arial"/>
              <a:buChar char="•"/>
            </a:pPr>
            <a:r>
              <a:rPr lang="es-ES_tradnl" sz="2800" b="1" dirty="0">
                <a:solidFill>
                  <a:srgbClr val="005DE4"/>
                </a:solidFill>
                <a:latin typeface="Sailec"/>
                <a:cs typeface="Sailec"/>
              </a:rPr>
              <a:t>Un alto porcentaje de directivos y docentes no cree que sus estudiantes puedan acceder a la educación superior</a:t>
            </a:r>
            <a:r>
              <a:rPr lang="es-ES_tradnl" sz="3000" b="1" dirty="0">
                <a:solidFill>
                  <a:srgbClr val="005DE4"/>
                </a:solidFill>
                <a:latin typeface="Sailec"/>
                <a:cs typeface="Sailec"/>
              </a:rPr>
              <a:t>.</a:t>
            </a:r>
            <a:endParaRPr lang="es-CL" sz="3000" b="1" dirty="0">
              <a:solidFill>
                <a:srgbClr val="005DE4"/>
              </a:solidFill>
              <a:latin typeface="Sailec"/>
              <a:cs typeface="Sailec"/>
            </a:endParaRPr>
          </a:p>
          <a:p>
            <a:pPr>
              <a:lnSpc>
                <a:spcPct val="120000"/>
              </a:lnSpc>
            </a:pPr>
            <a:endParaRPr lang="es-CL" b="1" dirty="0">
              <a:solidFill>
                <a:srgbClr val="005DE4"/>
              </a:solidFill>
              <a:latin typeface="Sailec"/>
              <a:cs typeface="Sailec"/>
            </a:endParaRPr>
          </a:p>
        </p:txBody>
      </p:sp>
      <p:pic>
        <p:nvPicPr>
          <p:cNvPr id="10" name="Imagen 9">
            <a:extLst>
              <a:ext uri="{FF2B5EF4-FFF2-40B4-BE49-F238E27FC236}">
                <a16:creationId xmlns:a16="http://schemas.microsoft.com/office/drawing/2014/main" id="{430638CD-6B3F-4E14-B0F6-5F0FFE217BD9}"/>
              </a:ext>
            </a:extLst>
          </p:cNvPr>
          <p:cNvPicPr>
            <a:picLocks noChangeAspect="1"/>
          </p:cNvPicPr>
          <p:nvPr/>
        </p:nvPicPr>
        <p:blipFill>
          <a:blip r:embed="rId2"/>
          <a:stretch>
            <a:fillRect/>
          </a:stretch>
        </p:blipFill>
        <p:spPr>
          <a:xfrm>
            <a:off x="0" y="1879600"/>
            <a:ext cx="3802494" cy="4182744"/>
          </a:xfrm>
          <a:prstGeom prst="rect">
            <a:avLst/>
          </a:prstGeom>
        </p:spPr>
      </p:pic>
    </p:spTree>
    <p:extLst>
      <p:ext uri="{BB962C8B-B14F-4D97-AF65-F5344CB8AC3E}">
        <p14:creationId xmlns:p14="http://schemas.microsoft.com/office/powerpoint/2010/main" val="3435185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304518F-42BE-4A67-94AB-6D59623DBDFA}"/>
              </a:ext>
            </a:extLst>
          </p:cNvPr>
          <p:cNvSpPr>
            <a:spLocks noGrp="1"/>
          </p:cNvSpPr>
          <p:nvPr>
            <p:ph idx="1"/>
          </p:nvPr>
        </p:nvSpPr>
        <p:spPr>
          <a:xfrm>
            <a:off x="466781" y="2969590"/>
            <a:ext cx="5700081" cy="4538218"/>
          </a:xfrm>
          <a:ln>
            <a:noFill/>
          </a:ln>
        </p:spPr>
        <p:txBody>
          <a:bodyPr>
            <a:normAutofit/>
          </a:bodyPr>
          <a:lstStyle/>
          <a:p>
            <a:pPr marL="0" indent="0">
              <a:lnSpc>
                <a:spcPct val="100000"/>
              </a:lnSpc>
              <a:buNone/>
            </a:pPr>
            <a:r>
              <a:rPr lang="es-ES" b="1" dirty="0">
                <a:solidFill>
                  <a:srgbClr val="005DE4"/>
                </a:solidFill>
                <a:latin typeface="Sailec Medium"/>
                <a:cs typeface="Sailec Medium"/>
              </a:rPr>
              <a:t>Acceso a un fondo especial para implementar estrategias de desarrollo lector. CPEIP </a:t>
            </a:r>
          </a:p>
          <a:p>
            <a:pPr marL="0" indent="0">
              <a:lnSpc>
                <a:spcPct val="100000"/>
              </a:lnSpc>
              <a:buNone/>
            </a:pPr>
            <a:endParaRPr lang="es-ES" dirty="0">
              <a:solidFill>
                <a:srgbClr val="005DE4"/>
              </a:solidFill>
              <a:latin typeface="Sailec Medium"/>
              <a:cs typeface="Sailec Medium"/>
            </a:endParaRPr>
          </a:p>
          <a:p>
            <a:pPr marL="0" indent="0">
              <a:lnSpc>
                <a:spcPct val="100000"/>
              </a:lnSpc>
              <a:buNone/>
            </a:pPr>
            <a:r>
              <a:rPr lang="es-CL" sz="2600" dirty="0">
                <a:solidFill>
                  <a:srgbClr val="005DE4"/>
                </a:solidFill>
                <a:latin typeface="Sailec Medium"/>
                <a:cs typeface="Sailec Medium"/>
              </a:rPr>
              <a:t>Cobertura: 200 establecimientos, 1000 directivos anuales. </a:t>
            </a:r>
          </a:p>
          <a:p>
            <a:pPr>
              <a:lnSpc>
                <a:spcPct val="100000"/>
              </a:lnSpc>
            </a:pPr>
            <a:endParaRPr lang="es-CL" dirty="0">
              <a:solidFill>
                <a:srgbClr val="005DE4"/>
              </a:solidFill>
              <a:latin typeface="Sailec Medium"/>
              <a:cs typeface="Sailec Medium"/>
            </a:endParaRPr>
          </a:p>
        </p:txBody>
      </p:sp>
      <p:pic>
        <p:nvPicPr>
          <p:cNvPr id="5" name="Imagen 4">
            <a:extLst>
              <a:ext uri="{FF2B5EF4-FFF2-40B4-BE49-F238E27FC236}">
                <a16:creationId xmlns:a16="http://schemas.microsoft.com/office/drawing/2014/main" id="{601EA57E-E5F9-4DBF-A985-815D81E1B85A}"/>
              </a:ext>
            </a:extLst>
          </p:cNvPr>
          <p:cNvPicPr>
            <a:picLocks noChangeAspect="1"/>
          </p:cNvPicPr>
          <p:nvPr/>
        </p:nvPicPr>
        <p:blipFill rotWithShape="1">
          <a:blip r:embed="rId2"/>
          <a:srcRect l="16425" r="14360"/>
          <a:stretch/>
        </p:blipFill>
        <p:spPr>
          <a:xfrm>
            <a:off x="6166862" y="0"/>
            <a:ext cx="6025138" cy="6858000"/>
          </a:xfrm>
          <a:prstGeom prst="rect">
            <a:avLst/>
          </a:prstGeom>
        </p:spPr>
      </p:pic>
      <p:sp>
        <p:nvSpPr>
          <p:cNvPr id="7" name="Título 1">
            <a:extLst>
              <a:ext uri="{FF2B5EF4-FFF2-40B4-BE49-F238E27FC236}">
                <a16:creationId xmlns:a16="http://schemas.microsoft.com/office/drawing/2014/main" id="{4A9E6BF2-3B71-4C91-9A06-778FF23D02A3}"/>
              </a:ext>
            </a:extLst>
          </p:cNvPr>
          <p:cNvSpPr txBox="1">
            <a:spLocks/>
          </p:cNvSpPr>
          <p:nvPr/>
        </p:nvSpPr>
        <p:spPr>
          <a:xfrm>
            <a:off x="471925" y="491327"/>
            <a:ext cx="4291226" cy="1527974"/>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3200" spc="0" dirty="0">
                <a:solidFill>
                  <a:srgbClr val="E83842"/>
                </a:solidFill>
              </a:rPr>
              <a:t>Fondo especial para Directivos y equipos directivos con foco en desarrollo lector </a:t>
            </a:r>
            <a:endParaRPr lang="es-CL" sz="3200" spc="0" dirty="0">
              <a:solidFill>
                <a:srgbClr val="005DE4"/>
              </a:solidFill>
            </a:endParaRPr>
          </a:p>
        </p:txBody>
      </p:sp>
      <p:pic>
        <p:nvPicPr>
          <p:cNvPr id="6" name="Picture 5"/>
          <p:cNvPicPr>
            <a:picLocks noChangeAspect="1"/>
          </p:cNvPicPr>
          <p:nvPr/>
        </p:nvPicPr>
        <p:blipFill>
          <a:blip r:embed="rId3"/>
          <a:stretch>
            <a:fillRect/>
          </a:stretch>
        </p:blipFill>
        <p:spPr>
          <a:xfrm>
            <a:off x="10274300" y="393700"/>
            <a:ext cx="2032000" cy="825178"/>
          </a:xfrm>
          <a:prstGeom prst="rect">
            <a:avLst/>
          </a:prstGeom>
        </p:spPr>
      </p:pic>
    </p:spTree>
    <p:extLst>
      <p:ext uri="{BB962C8B-B14F-4D97-AF65-F5344CB8AC3E}">
        <p14:creationId xmlns:p14="http://schemas.microsoft.com/office/powerpoint/2010/main" val="2778295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5DE4"/>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732E94F-966B-4A21-A82E-18C108F0A2B4}"/>
              </a:ext>
            </a:extLst>
          </p:cNvPr>
          <p:cNvSpPr txBox="1">
            <a:spLocks/>
          </p:cNvSpPr>
          <p:nvPr/>
        </p:nvSpPr>
        <p:spPr>
          <a:xfrm>
            <a:off x="1260125" y="339726"/>
            <a:ext cx="79005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5400" b="1" dirty="0">
                <a:solidFill>
                  <a:srgbClr val="F4F907"/>
                </a:solidFill>
                <a:latin typeface="Sailec"/>
                <a:cs typeface="Sailec"/>
              </a:rPr>
              <a:t>Contenido</a:t>
            </a:r>
          </a:p>
        </p:txBody>
      </p:sp>
      <p:sp>
        <p:nvSpPr>
          <p:cNvPr id="9" name="Marcador de contenido 2">
            <a:extLst>
              <a:ext uri="{FF2B5EF4-FFF2-40B4-BE49-F238E27FC236}">
                <a16:creationId xmlns:a16="http://schemas.microsoft.com/office/drawing/2014/main" id="{5AE6E1B6-5AC2-44A3-A329-1A21BB3D3E31}"/>
              </a:ext>
            </a:extLst>
          </p:cNvPr>
          <p:cNvSpPr txBox="1">
            <a:spLocks/>
          </p:cNvSpPr>
          <p:nvPr/>
        </p:nvSpPr>
        <p:spPr>
          <a:xfrm>
            <a:off x="2335238" y="4920492"/>
            <a:ext cx="9018562" cy="801859"/>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s-CL" b="1" dirty="0">
              <a:solidFill>
                <a:schemeClr val="tx2">
                  <a:lumMod val="50000"/>
                </a:schemeClr>
              </a:solidFill>
              <a:latin typeface="Sailec"/>
              <a:cs typeface="Sailec"/>
            </a:endParaRPr>
          </a:p>
        </p:txBody>
      </p:sp>
      <p:sp>
        <p:nvSpPr>
          <p:cNvPr id="10" name="Elipse 9">
            <a:extLst>
              <a:ext uri="{FF2B5EF4-FFF2-40B4-BE49-F238E27FC236}">
                <a16:creationId xmlns:a16="http://schemas.microsoft.com/office/drawing/2014/main" id="{1EF5C653-4198-40DC-8468-FFEF16B0AD48}"/>
              </a:ext>
            </a:extLst>
          </p:cNvPr>
          <p:cNvSpPr/>
          <p:nvPr/>
        </p:nvSpPr>
        <p:spPr>
          <a:xfrm>
            <a:off x="1370448" y="1769557"/>
            <a:ext cx="801860" cy="80185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solidFill>
                  <a:schemeClr val="tx1"/>
                </a:solidFill>
                <a:latin typeface="Sailec"/>
                <a:cs typeface="Sailec"/>
              </a:rPr>
              <a:t>1</a:t>
            </a:r>
          </a:p>
        </p:txBody>
      </p:sp>
      <p:sp>
        <p:nvSpPr>
          <p:cNvPr id="11" name="Elipse 10">
            <a:extLst>
              <a:ext uri="{FF2B5EF4-FFF2-40B4-BE49-F238E27FC236}">
                <a16:creationId xmlns:a16="http://schemas.microsoft.com/office/drawing/2014/main" id="{63905151-AA2D-4A04-9893-B878724E17BB}"/>
              </a:ext>
            </a:extLst>
          </p:cNvPr>
          <p:cNvSpPr/>
          <p:nvPr/>
        </p:nvSpPr>
        <p:spPr>
          <a:xfrm>
            <a:off x="1345731" y="3720305"/>
            <a:ext cx="801860" cy="801859"/>
          </a:xfrm>
          <a:prstGeom prst="ellipse">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solidFill>
                  <a:srgbClr val="FFFFFF"/>
                </a:solidFill>
                <a:latin typeface="Sailec"/>
                <a:cs typeface="Sailec"/>
              </a:rPr>
              <a:t>2</a:t>
            </a:r>
          </a:p>
        </p:txBody>
      </p:sp>
      <p:sp>
        <p:nvSpPr>
          <p:cNvPr id="12" name="Elipse 11">
            <a:extLst>
              <a:ext uri="{FF2B5EF4-FFF2-40B4-BE49-F238E27FC236}">
                <a16:creationId xmlns:a16="http://schemas.microsoft.com/office/drawing/2014/main" id="{7EF795FC-C210-4DC7-9B7B-1DEEAE8D1A96}"/>
              </a:ext>
            </a:extLst>
          </p:cNvPr>
          <p:cNvSpPr/>
          <p:nvPr/>
        </p:nvSpPr>
        <p:spPr>
          <a:xfrm>
            <a:off x="1283571" y="4949536"/>
            <a:ext cx="888737" cy="86709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solidFill>
                  <a:schemeClr val="tx1"/>
                </a:solidFill>
                <a:latin typeface="Sailec"/>
                <a:cs typeface="Sailec"/>
              </a:rPr>
              <a:t>3</a:t>
            </a:r>
          </a:p>
        </p:txBody>
      </p:sp>
      <p:sp>
        <p:nvSpPr>
          <p:cNvPr id="13" name="Rectángulo 12">
            <a:extLst>
              <a:ext uri="{FF2B5EF4-FFF2-40B4-BE49-F238E27FC236}">
                <a16:creationId xmlns:a16="http://schemas.microsoft.com/office/drawing/2014/main" id="{DEC4A0B9-0A86-43D9-ACA5-33A81ECBC43D}"/>
              </a:ext>
            </a:extLst>
          </p:cNvPr>
          <p:cNvSpPr/>
          <p:nvPr/>
        </p:nvSpPr>
        <p:spPr>
          <a:xfrm>
            <a:off x="2335238" y="1757200"/>
            <a:ext cx="8365713" cy="1815882"/>
          </a:xfrm>
          <a:prstGeom prst="rect">
            <a:avLst/>
          </a:prstGeom>
        </p:spPr>
        <p:txBody>
          <a:bodyPr wrap="square">
            <a:spAutoFit/>
          </a:bodyPr>
          <a:lstStyle/>
          <a:p>
            <a:r>
              <a:rPr lang="es-ES" sz="2800" b="1" dirty="0">
                <a:latin typeface="Sailec"/>
                <a:cs typeface="Sailec"/>
              </a:rPr>
              <a:t>Apoyo con herramientas y formación en la enseñanza de la lectura comprensiva a todos los profesores y directivos, en particular a las escuelas insuficientes.</a:t>
            </a:r>
          </a:p>
        </p:txBody>
      </p:sp>
      <p:sp>
        <p:nvSpPr>
          <p:cNvPr id="14" name="Rectángulo 13">
            <a:extLst>
              <a:ext uri="{FF2B5EF4-FFF2-40B4-BE49-F238E27FC236}">
                <a16:creationId xmlns:a16="http://schemas.microsoft.com/office/drawing/2014/main" id="{2A174E8D-5DA9-45AC-A6BB-725934168E99}"/>
              </a:ext>
            </a:extLst>
          </p:cNvPr>
          <p:cNvSpPr/>
          <p:nvPr/>
        </p:nvSpPr>
        <p:spPr>
          <a:xfrm>
            <a:off x="2335237" y="3705967"/>
            <a:ext cx="8056795" cy="954107"/>
          </a:xfrm>
          <a:prstGeom prst="rect">
            <a:avLst/>
          </a:prstGeom>
        </p:spPr>
        <p:txBody>
          <a:bodyPr wrap="square">
            <a:spAutoFit/>
          </a:bodyPr>
          <a:lstStyle/>
          <a:p>
            <a:r>
              <a:rPr lang="es-ES" sz="2800" b="1" dirty="0">
                <a:solidFill>
                  <a:srgbClr val="FFFFFF"/>
                </a:solidFill>
                <a:latin typeface="Sailec"/>
                <a:cs typeface="Sailec"/>
              </a:rPr>
              <a:t>Acceso a libros y bibliotecas escolares físicas y digitales</a:t>
            </a:r>
          </a:p>
        </p:txBody>
      </p:sp>
      <p:sp>
        <p:nvSpPr>
          <p:cNvPr id="15" name="Marcador de contenido 2">
            <a:extLst>
              <a:ext uri="{FF2B5EF4-FFF2-40B4-BE49-F238E27FC236}">
                <a16:creationId xmlns:a16="http://schemas.microsoft.com/office/drawing/2014/main" id="{5623C6F3-3E20-46B6-82C6-AA0315A43921}"/>
              </a:ext>
            </a:extLst>
          </p:cNvPr>
          <p:cNvSpPr txBox="1">
            <a:spLocks/>
          </p:cNvSpPr>
          <p:nvPr/>
        </p:nvSpPr>
        <p:spPr>
          <a:xfrm>
            <a:off x="2335220" y="5030818"/>
            <a:ext cx="7710823" cy="867097"/>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b="1" dirty="0">
                <a:latin typeface="Sailec"/>
                <a:cs typeface="Sailec"/>
              </a:rPr>
              <a:t>Compromiso de apoderados y familia en el desarrollo de la lectura</a:t>
            </a:r>
            <a:endParaRPr lang="es-CL" b="1" dirty="0">
              <a:latin typeface="Sailec"/>
              <a:cs typeface="Sailec"/>
            </a:endParaRPr>
          </a:p>
        </p:txBody>
      </p:sp>
    </p:spTree>
    <p:extLst>
      <p:ext uri="{BB962C8B-B14F-4D97-AF65-F5344CB8AC3E}">
        <p14:creationId xmlns:p14="http://schemas.microsoft.com/office/powerpoint/2010/main" val="348449102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C9C49CD-71E0-45CD-9057-26B2B39C0FC6}"/>
              </a:ext>
            </a:extLst>
          </p:cNvPr>
          <p:cNvPicPr>
            <a:picLocks noChangeAspect="1"/>
          </p:cNvPicPr>
          <p:nvPr/>
        </p:nvPicPr>
        <p:blipFill>
          <a:blip r:embed="rId3"/>
          <a:stretch>
            <a:fillRect/>
          </a:stretch>
        </p:blipFill>
        <p:spPr>
          <a:xfrm>
            <a:off x="8470900" y="1533526"/>
            <a:ext cx="3350261" cy="3381375"/>
          </a:xfrm>
          <a:prstGeom prst="rect">
            <a:avLst/>
          </a:prstGeom>
        </p:spPr>
      </p:pic>
      <p:pic>
        <p:nvPicPr>
          <p:cNvPr id="8" name="Imagen 7">
            <a:extLst>
              <a:ext uri="{FF2B5EF4-FFF2-40B4-BE49-F238E27FC236}">
                <a16:creationId xmlns:a16="http://schemas.microsoft.com/office/drawing/2014/main" id="{F72C21B5-CDDE-4FE8-B098-54D297B6D097}"/>
              </a:ext>
            </a:extLst>
          </p:cNvPr>
          <p:cNvPicPr>
            <a:picLocks noChangeAspect="1"/>
          </p:cNvPicPr>
          <p:nvPr/>
        </p:nvPicPr>
        <p:blipFill rotWithShape="1">
          <a:blip r:embed="rId4"/>
          <a:srcRect r="9132"/>
          <a:stretch/>
        </p:blipFill>
        <p:spPr>
          <a:xfrm>
            <a:off x="3594630" y="1744335"/>
            <a:ext cx="4337680" cy="2471789"/>
          </a:xfrm>
          <a:prstGeom prst="rect">
            <a:avLst/>
          </a:prstGeom>
        </p:spPr>
      </p:pic>
      <p:sp>
        <p:nvSpPr>
          <p:cNvPr id="7" name="Título 1">
            <a:extLst>
              <a:ext uri="{FF2B5EF4-FFF2-40B4-BE49-F238E27FC236}">
                <a16:creationId xmlns:a16="http://schemas.microsoft.com/office/drawing/2014/main" id="{E8491826-37B1-4C2A-948D-3007080D53F5}"/>
              </a:ext>
            </a:extLst>
          </p:cNvPr>
          <p:cNvSpPr txBox="1">
            <a:spLocks/>
          </p:cNvSpPr>
          <p:nvPr/>
        </p:nvSpPr>
        <p:spPr>
          <a:xfrm>
            <a:off x="574381" y="819508"/>
            <a:ext cx="2433135" cy="4809410"/>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pPr>
              <a:lnSpc>
                <a:spcPct val="110000"/>
              </a:lnSpc>
            </a:pPr>
            <a:r>
              <a:rPr lang="es-CL" sz="3200" dirty="0">
                <a:solidFill>
                  <a:srgbClr val="E83842"/>
                </a:solidFill>
              </a:rPr>
              <a:t>2. </a:t>
            </a:r>
            <a:r>
              <a:rPr lang="es-CL" sz="3200" spc="0" dirty="0">
                <a:solidFill>
                  <a:srgbClr val="005DE4"/>
                </a:solidFill>
              </a:rPr>
              <a:t>Acceso  a libros y bibliotecas escolares físicas y digitales</a:t>
            </a:r>
          </a:p>
        </p:txBody>
      </p:sp>
      <p:pic>
        <p:nvPicPr>
          <p:cNvPr id="3" name="Picture 2"/>
          <p:cNvPicPr>
            <a:picLocks noChangeAspect="1"/>
          </p:cNvPicPr>
          <p:nvPr/>
        </p:nvPicPr>
        <p:blipFill>
          <a:blip r:embed="rId5"/>
          <a:stretch>
            <a:fillRect/>
          </a:stretch>
        </p:blipFill>
        <p:spPr>
          <a:xfrm>
            <a:off x="3373824" y="1534899"/>
            <a:ext cx="4730768" cy="4129301"/>
          </a:xfrm>
          <a:prstGeom prst="rect">
            <a:avLst/>
          </a:prstGeom>
        </p:spPr>
      </p:pic>
    </p:spTree>
    <p:extLst>
      <p:ext uri="{BB962C8B-B14F-4D97-AF65-F5344CB8AC3E}">
        <p14:creationId xmlns:p14="http://schemas.microsoft.com/office/powerpoint/2010/main" val="2797712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E65BC226-8A3F-4B21-92E4-6C620098DD23}"/>
              </a:ext>
            </a:extLst>
          </p:cNvPr>
          <p:cNvPicPr>
            <a:picLocks noGrp="1" noChangeAspect="1"/>
          </p:cNvPicPr>
          <p:nvPr>
            <p:ph idx="1"/>
          </p:nvPr>
        </p:nvPicPr>
        <p:blipFill rotWithShape="1">
          <a:blip r:embed="rId3"/>
          <a:srcRect t="6363" b="23019"/>
          <a:stretch/>
        </p:blipFill>
        <p:spPr>
          <a:xfrm>
            <a:off x="6833522" y="0"/>
            <a:ext cx="5358478" cy="3327400"/>
          </a:xfrm>
          <a:prstGeom prst="rect">
            <a:avLst/>
          </a:prstGeom>
        </p:spPr>
      </p:pic>
      <p:pic>
        <p:nvPicPr>
          <p:cNvPr id="8" name="Imagen 7">
            <a:extLst>
              <a:ext uri="{FF2B5EF4-FFF2-40B4-BE49-F238E27FC236}">
                <a16:creationId xmlns:a16="http://schemas.microsoft.com/office/drawing/2014/main" id="{40556CDD-424C-41F2-BB3A-3A08C7BDF3B8}"/>
              </a:ext>
            </a:extLst>
          </p:cNvPr>
          <p:cNvPicPr>
            <a:picLocks noChangeAspect="1"/>
          </p:cNvPicPr>
          <p:nvPr/>
        </p:nvPicPr>
        <p:blipFill rotWithShape="1">
          <a:blip r:embed="rId4"/>
          <a:srcRect t="4891" b="15802"/>
          <a:stretch/>
        </p:blipFill>
        <p:spPr>
          <a:xfrm>
            <a:off x="6828007" y="3416300"/>
            <a:ext cx="5363993" cy="3441700"/>
          </a:xfrm>
          <a:prstGeom prst="rect">
            <a:avLst/>
          </a:prstGeom>
        </p:spPr>
      </p:pic>
      <p:sp>
        <p:nvSpPr>
          <p:cNvPr id="11" name="Título 1">
            <a:extLst>
              <a:ext uri="{FF2B5EF4-FFF2-40B4-BE49-F238E27FC236}">
                <a16:creationId xmlns:a16="http://schemas.microsoft.com/office/drawing/2014/main" id="{4A9E6BF2-3B71-4C91-9A06-778FF23D02A3}"/>
              </a:ext>
            </a:extLst>
          </p:cNvPr>
          <p:cNvSpPr txBox="1">
            <a:spLocks/>
          </p:cNvSpPr>
          <p:nvPr/>
        </p:nvSpPr>
        <p:spPr>
          <a:xfrm>
            <a:off x="588108" y="686044"/>
            <a:ext cx="5028277" cy="1955311"/>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3600" spc="0" dirty="0">
                <a:solidFill>
                  <a:srgbClr val="E83842"/>
                </a:solidFill>
              </a:rPr>
              <a:t>Acceso a mayor cantidad y variedad  de  libros</a:t>
            </a:r>
            <a:endParaRPr lang="es-CL" sz="3600" spc="0" dirty="0">
              <a:solidFill>
                <a:srgbClr val="005DE4"/>
              </a:solidFill>
            </a:endParaRPr>
          </a:p>
        </p:txBody>
      </p:sp>
      <p:sp>
        <p:nvSpPr>
          <p:cNvPr id="12" name="Marcador de contenido 2">
            <a:extLst>
              <a:ext uri="{FF2B5EF4-FFF2-40B4-BE49-F238E27FC236}">
                <a16:creationId xmlns:a16="http://schemas.microsoft.com/office/drawing/2014/main" id="{7304518F-42BE-4A67-94AB-6D59623DBDFA}"/>
              </a:ext>
            </a:extLst>
          </p:cNvPr>
          <p:cNvSpPr txBox="1">
            <a:spLocks/>
          </p:cNvSpPr>
          <p:nvPr/>
        </p:nvSpPr>
        <p:spPr>
          <a:xfrm>
            <a:off x="582966" y="2868041"/>
            <a:ext cx="4501290" cy="4538218"/>
          </a:xfrm>
          <a:prstGeom prst="rect">
            <a:avLst/>
          </a:prstGeom>
          <a:ln>
            <a:noFill/>
          </a:ln>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b="1" kern="1200">
                <a:solidFill>
                  <a:schemeClr val="accent1"/>
                </a:solidFill>
                <a:latin typeface="Sailec"/>
                <a:ea typeface="+mn-ea"/>
                <a:cs typeface="Sailec"/>
              </a:defRPr>
            </a:lvl1pPr>
            <a:lvl2pPr marL="347472" indent="-342900" algn="l" defTabSz="914400" rtl="0" eaLnBrk="1" latinLnBrk="0" hangingPunct="1">
              <a:lnSpc>
                <a:spcPct val="85000"/>
              </a:lnSpc>
              <a:spcBef>
                <a:spcPts val="600"/>
              </a:spcBef>
              <a:buFont typeface="Arial" pitchFamily="34" charset="0"/>
              <a:buChar char=" "/>
              <a:defRPr sz="2400" b="1" kern="1200">
                <a:solidFill>
                  <a:schemeClr val="tx1">
                    <a:lumMod val="75000"/>
                    <a:lumOff val="25000"/>
                  </a:schemeClr>
                </a:solidFill>
                <a:latin typeface="Sailec"/>
                <a:ea typeface="+mn-ea"/>
                <a:cs typeface="Sailec"/>
              </a:defRPr>
            </a:lvl2pPr>
            <a:lvl3pPr marL="548640" indent="-548640" algn="l" defTabSz="914400" rtl="0" eaLnBrk="1" latinLnBrk="0" hangingPunct="1">
              <a:lnSpc>
                <a:spcPct val="85000"/>
              </a:lnSpc>
              <a:spcBef>
                <a:spcPts val="600"/>
              </a:spcBef>
              <a:buFont typeface="Arial" pitchFamily="34" charset="0"/>
              <a:buChar char=" "/>
              <a:defRPr sz="2000" b="1" i="1" kern="1200">
                <a:solidFill>
                  <a:schemeClr val="tx1">
                    <a:lumMod val="65000"/>
                    <a:lumOff val="35000"/>
                  </a:schemeClr>
                </a:solidFill>
                <a:latin typeface="Sailec"/>
                <a:ea typeface="+mn-ea"/>
                <a:cs typeface="Sailec"/>
              </a:defRPr>
            </a:lvl3pPr>
            <a:lvl4pPr marL="822960" indent="-82296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4pPr>
            <a:lvl5pPr marL="1097280" indent="-109728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pPr marL="0" indent="0">
              <a:lnSpc>
                <a:spcPct val="100000"/>
              </a:lnSpc>
              <a:buNone/>
            </a:pPr>
            <a:r>
              <a:rPr lang="es-ES" sz="3200" dirty="0">
                <a:solidFill>
                  <a:srgbClr val="005DE4"/>
                </a:solidFill>
                <a:latin typeface="Sailec Medium"/>
                <a:cs typeface="Sailec Medium"/>
              </a:rPr>
              <a:t>De 3.8 a 6 libros hasta 4° básico  y 100% bibliotecas de aula K a 2° básico </a:t>
            </a:r>
          </a:p>
        </p:txBody>
      </p:sp>
      <p:pic>
        <p:nvPicPr>
          <p:cNvPr id="9" name="Picture 8"/>
          <p:cNvPicPr>
            <a:picLocks noChangeAspect="1"/>
          </p:cNvPicPr>
          <p:nvPr/>
        </p:nvPicPr>
        <p:blipFill>
          <a:blip r:embed="rId5"/>
          <a:stretch>
            <a:fillRect/>
          </a:stretch>
        </p:blipFill>
        <p:spPr>
          <a:xfrm>
            <a:off x="10274300" y="393700"/>
            <a:ext cx="2032000" cy="825178"/>
          </a:xfrm>
          <a:prstGeom prst="rect">
            <a:avLst/>
          </a:prstGeom>
        </p:spPr>
      </p:pic>
    </p:spTree>
    <p:extLst>
      <p:ext uri="{BB962C8B-B14F-4D97-AF65-F5344CB8AC3E}">
        <p14:creationId xmlns:p14="http://schemas.microsoft.com/office/powerpoint/2010/main" val="2235277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3825AA5-0ADE-40E2-970A-7948C1FE62DB}"/>
              </a:ext>
            </a:extLst>
          </p:cNvPr>
          <p:cNvPicPr>
            <a:picLocks noChangeAspect="1"/>
          </p:cNvPicPr>
          <p:nvPr/>
        </p:nvPicPr>
        <p:blipFill>
          <a:blip r:embed="rId3"/>
          <a:stretch>
            <a:fillRect/>
          </a:stretch>
        </p:blipFill>
        <p:spPr>
          <a:xfrm>
            <a:off x="1431865" y="1529527"/>
            <a:ext cx="5121335" cy="2648637"/>
          </a:xfrm>
          <a:prstGeom prst="rect">
            <a:avLst/>
          </a:prstGeom>
        </p:spPr>
      </p:pic>
      <p:pic>
        <p:nvPicPr>
          <p:cNvPr id="8" name="Marcador de contenido 4">
            <a:extLst>
              <a:ext uri="{FF2B5EF4-FFF2-40B4-BE49-F238E27FC236}">
                <a16:creationId xmlns:a16="http://schemas.microsoft.com/office/drawing/2014/main" id="{875BCCE3-3B7A-4471-BD6D-FDD8CF08E3FC}"/>
              </a:ext>
            </a:extLst>
          </p:cNvPr>
          <p:cNvPicPr>
            <a:picLocks noChangeAspect="1"/>
          </p:cNvPicPr>
          <p:nvPr/>
        </p:nvPicPr>
        <p:blipFill rotWithShape="1">
          <a:blip r:embed="rId4"/>
          <a:srcRect t="14118" b="13373"/>
          <a:stretch/>
        </p:blipFill>
        <p:spPr>
          <a:xfrm>
            <a:off x="6886639" y="1516829"/>
            <a:ext cx="4651317" cy="2674172"/>
          </a:xfrm>
          <a:prstGeom prst="rect">
            <a:avLst/>
          </a:prstGeom>
        </p:spPr>
      </p:pic>
      <p:pic>
        <p:nvPicPr>
          <p:cNvPr id="10" name="Imagen 9">
            <a:extLst>
              <a:ext uri="{FF2B5EF4-FFF2-40B4-BE49-F238E27FC236}">
                <a16:creationId xmlns:a16="http://schemas.microsoft.com/office/drawing/2014/main" id="{98E6EA62-1E1C-4CCD-9BC9-EDF40639AA50}"/>
              </a:ext>
            </a:extLst>
          </p:cNvPr>
          <p:cNvPicPr>
            <a:picLocks noChangeAspect="1"/>
          </p:cNvPicPr>
          <p:nvPr/>
        </p:nvPicPr>
        <p:blipFill rotWithShape="1">
          <a:blip r:embed="rId5"/>
          <a:srcRect l="-5641" t="9731" r="-4846" b="3747"/>
          <a:stretch/>
        </p:blipFill>
        <p:spPr>
          <a:xfrm>
            <a:off x="1409700" y="4373813"/>
            <a:ext cx="10134600" cy="2484187"/>
          </a:xfrm>
          <a:prstGeom prst="rect">
            <a:avLst/>
          </a:prstGeom>
          <a:solidFill>
            <a:schemeClr val="tx1"/>
          </a:solidFill>
        </p:spPr>
      </p:pic>
      <p:sp>
        <p:nvSpPr>
          <p:cNvPr id="11" name="Título 1">
            <a:extLst>
              <a:ext uri="{FF2B5EF4-FFF2-40B4-BE49-F238E27FC236}">
                <a16:creationId xmlns:a16="http://schemas.microsoft.com/office/drawing/2014/main" id="{4A9E6BF2-3B71-4C91-9A06-778FF23D02A3}"/>
              </a:ext>
            </a:extLst>
          </p:cNvPr>
          <p:cNvSpPr txBox="1">
            <a:spLocks/>
          </p:cNvSpPr>
          <p:nvPr/>
        </p:nvSpPr>
        <p:spPr>
          <a:xfrm>
            <a:off x="566424" y="569891"/>
            <a:ext cx="8739658" cy="1527974"/>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3200" spc="0" dirty="0">
                <a:solidFill>
                  <a:srgbClr val="E83842"/>
                </a:solidFill>
              </a:rPr>
              <a:t>100% de escuelas en Chile con Biblioteca</a:t>
            </a:r>
          </a:p>
        </p:txBody>
      </p:sp>
    </p:spTree>
    <p:extLst>
      <p:ext uri="{BB962C8B-B14F-4D97-AF65-F5344CB8AC3E}">
        <p14:creationId xmlns:p14="http://schemas.microsoft.com/office/powerpoint/2010/main" val="1777602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4A9E6BF2-3B71-4C91-9A06-778FF23D02A3}"/>
              </a:ext>
            </a:extLst>
          </p:cNvPr>
          <p:cNvSpPr txBox="1">
            <a:spLocks/>
          </p:cNvSpPr>
          <p:nvPr/>
        </p:nvSpPr>
        <p:spPr>
          <a:xfrm>
            <a:off x="566424" y="358207"/>
            <a:ext cx="8739658" cy="1527974"/>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3200" spc="0" dirty="0">
                <a:solidFill>
                  <a:srgbClr val="E83842"/>
                </a:solidFill>
              </a:rPr>
              <a:t>Acceso a libros digitales a través de la Bibilioteca Digital Escolar</a:t>
            </a:r>
          </a:p>
        </p:txBody>
      </p:sp>
      <p:sp>
        <p:nvSpPr>
          <p:cNvPr id="12" name="Rectángulo 10">
            <a:extLst>
              <a:ext uri="{FF2B5EF4-FFF2-40B4-BE49-F238E27FC236}">
                <a16:creationId xmlns:a16="http://schemas.microsoft.com/office/drawing/2014/main" id="{C8C36337-CF59-405B-82E2-3C427065C7DC}"/>
              </a:ext>
            </a:extLst>
          </p:cNvPr>
          <p:cNvSpPr/>
          <p:nvPr/>
        </p:nvSpPr>
        <p:spPr>
          <a:xfrm>
            <a:off x="153933" y="2659890"/>
            <a:ext cx="5353245" cy="3046988"/>
          </a:xfrm>
          <a:prstGeom prst="rect">
            <a:avLst/>
          </a:prstGeom>
        </p:spPr>
        <p:txBody>
          <a:bodyPr wrap="square">
            <a:spAutoFit/>
          </a:bodyPr>
          <a:lstStyle/>
          <a:p>
            <a:pPr marL="457200" indent="-457200">
              <a:buFont typeface="Arial" panose="020B0604020202020204" pitchFamily="34" charset="0"/>
              <a:buChar char="•"/>
            </a:pPr>
            <a:r>
              <a:rPr lang="es-ES" sz="2400" b="1" dirty="0">
                <a:solidFill>
                  <a:srgbClr val="005DE4"/>
                </a:solidFill>
                <a:latin typeface="Sailec Medium"/>
                <a:cs typeface="Sailec Medium"/>
              </a:rPr>
              <a:t>Acceso para todos los alumnos, padres, apoderados y docentes de establecimientos municipales y particulares subvencionados</a:t>
            </a:r>
          </a:p>
          <a:p>
            <a:endParaRPr lang="es-ES" sz="2400" b="1" dirty="0">
              <a:solidFill>
                <a:srgbClr val="005DE4"/>
              </a:solidFill>
              <a:latin typeface="Sailec Medium"/>
              <a:cs typeface="Sailec Medium"/>
            </a:endParaRPr>
          </a:p>
          <a:p>
            <a:pPr marL="457200" indent="-457200">
              <a:buFont typeface="Arial" panose="020B0604020202020204" pitchFamily="34" charset="0"/>
              <a:buChar char="•"/>
            </a:pPr>
            <a:r>
              <a:rPr lang="es-ES" sz="2400" b="1" dirty="0">
                <a:solidFill>
                  <a:srgbClr val="005DE4"/>
                </a:solidFill>
                <a:latin typeface="Sailec Medium"/>
                <a:cs typeface="Sailec Medium"/>
              </a:rPr>
              <a:t>Más de 3.000 títulos disponibles.</a:t>
            </a:r>
          </a:p>
        </p:txBody>
      </p:sp>
      <p:pic>
        <p:nvPicPr>
          <p:cNvPr id="3" name="Picture 2" descr="Captura de pantalla 2019-01-31 08.04.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157" y="2543393"/>
            <a:ext cx="5917918" cy="3268229"/>
          </a:xfrm>
          <a:prstGeom prst="rect">
            <a:avLst/>
          </a:prstGeom>
        </p:spPr>
      </p:pic>
    </p:spTree>
    <p:extLst>
      <p:ext uri="{BB962C8B-B14F-4D97-AF65-F5344CB8AC3E}">
        <p14:creationId xmlns:p14="http://schemas.microsoft.com/office/powerpoint/2010/main" val="994253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5DE4"/>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732E94F-966B-4A21-A82E-18C108F0A2B4}"/>
              </a:ext>
            </a:extLst>
          </p:cNvPr>
          <p:cNvSpPr txBox="1">
            <a:spLocks/>
          </p:cNvSpPr>
          <p:nvPr/>
        </p:nvSpPr>
        <p:spPr>
          <a:xfrm>
            <a:off x="1220594" y="339726"/>
            <a:ext cx="79005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5400" b="1" dirty="0">
                <a:solidFill>
                  <a:srgbClr val="F4F907"/>
                </a:solidFill>
                <a:latin typeface="Sailec"/>
                <a:cs typeface="Sailec"/>
              </a:rPr>
              <a:t>Contenido</a:t>
            </a:r>
          </a:p>
        </p:txBody>
      </p:sp>
      <p:sp>
        <p:nvSpPr>
          <p:cNvPr id="9" name="Marcador de contenido 2">
            <a:extLst>
              <a:ext uri="{FF2B5EF4-FFF2-40B4-BE49-F238E27FC236}">
                <a16:creationId xmlns:a16="http://schemas.microsoft.com/office/drawing/2014/main" id="{5AE6E1B6-5AC2-44A3-A329-1A21BB3D3E31}"/>
              </a:ext>
            </a:extLst>
          </p:cNvPr>
          <p:cNvSpPr txBox="1">
            <a:spLocks/>
          </p:cNvSpPr>
          <p:nvPr/>
        </p:nvSpPr>
        <p:spPr>
          <a:xfrm>
            <a:off x="2335238" y="4920492"/>
            <a:ext cx="9018562" cy="801859"/>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s-CL" b="1" dirty="0">
              <a:solidFill>
                <a:schemeClr val="tx2">
                  <a:lumMod val="50000"/>
                </a:schemeClr>
              </a:solidFill>
              <a:latin typeface="Sailec"/>
              <a:cs typeface="Sailec"/>
            </a:endParaRPr>
          </a:p>
        </p:txBody>
      </p:sp>
      <p:sp>
        <p:nvSpPr>
          <p:cNvPr id="10" name="Elipse 9">
            <a:extLst>
              <a:ext uri="{FF2B5EF4-FFF2-40B4-BE49-F238E27FC236}">
                <a16:creationId xmlns:a16="http://schemas.microsoft.com/office/drawing/2014/main" id="{1EF5C653-4198-40DC-8468-FFEF16B0AD48}"/>
              </a:ext>
            </a:extLst>
          </p:cNvPr>
          <p:cNvSpPr/>
          <p:nvPr/>
        </p:nvSpPr>
        <p:spPr>
          <a:xfrm>
            <a:off x="1370448" y="1757200"/>
            <a:ext cx="801860" cy="80185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solidFill>
                  <a:schemeClr val="tx1"/>
                </a:solidFill>
                <a:latin typeface="Sailec"/>
                <a:cs typeface="Sailec"/>
              </a:rPr>
              <a:t>1</a:t>
            </a:r>
          </a:p>
        </p:txBody>
      </p:sp>
      <p:sp>
        <p:nvSpPr>
          <p:cNvPr id="11" name="Elipse 10">
            <a:extLst>
              <a:ext uri="{FF2B5EF4-FFF2-40B4-BE49-F238E27FC236}">
                <a16:creationId xmlns:a16="http://schemas.microsoft.com/office/drawing/2014/main" id="{63905151-AA2D-4A04-9893-B878724E17BB}"/>
              </a:ext>
            </a:extLst>
          </p:cNvPr>
          <p:cNvSpPr/>
          <p:nvPr/>
        </p:nvSpPr>
        <p:spPr>
          <a:xfrm>
            <a:off x="1370448" y="3709101"/>
            <a:ext cx="801860" cy="80185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solidFill>
                  <a:schemeClr val="tx1"/>
                </a:solidFill>
                <a:latin typeface="Sailec"/>
                <a:cs typeface="Sailec"/>
              </a:rPr>
              <a:t>2</a:t>
            </a:r>
          </a:p>
        </p:txBody>
      </p:sp>
      <p:sp>
        <p:nvSpPr>
          <p:cNvPr id="12" name="Elipse 11">
            <a:extLst>
              <a:ext uri="{FF2B5EF4-FFF2-40B4-BE49-F238E27FC236}">
                <a16:creationId xmlns:a16="http://schemas.microsoft.com/office/drawing/2014/main" id="{7EF795FC-C210-4DC7-9B7B-1DEEAE8D1A96}"/>
              </a:ext>
            </a:extLst>
          </p:cNvPr>
          <p:cNvSpPr/>
          <p:nvPr/>
        </p:nvSpPr>
        <p:spPr>
          <a:xfrm>
            <a:off x="1370446" y="5056511"/>
            <a:ext cx="801860" cy="80185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solidFill>
                  <a:schemeClr val="tx1"/>
                </a:solidFill>
                <a:latin typeface="Sailec"/>
                <a:cs typeface="Sailec"/>
              </a:rPr>
              <a:t>3</a:t>
            </a:r>
          </a:p>
        </p:txBody>
      </p:sp>
      <p:sp>
        <p:nvSpPr>
          <p:cNvPr id="13" name="Rectángulo 12">
            <a:extLst>
              <a:ext uri="{FF2B5EF4-FFF2-40B4-BE49-F238E27FC236}">
                <a16:creationId xmlns:a16="http://schemas.microsoft.com/office/drawing/2014/main" id="{DEC4A0B9-0A86-43D9-ACA5-33A81ECBC43D}"/>
              </a:ext>
            </a:extLst>
          </p:cNvPr>
          <p:cNvSpPr/>
          <p:nvPr/>
        </p:nvSpPr>
        <p:spPr>
          <a:xfrm>
            <a:off x="2335239" y="1757200"/>
            <a:ext cx="8486314" cy="1815882"/>
          </a:xfrm>
          <a:prstGeom prst="rect">
            <a:avLst/>
          </a:prstGeom>
        </p:spPr>
        <p:txBody>
          <a:bodyPr wrap="square">
            <a:spAutoFit/>
          </a:bodyPr>
          <a:lstStyle/>
          <a:p>
            <a:r>
              <a:rPr lang="es-ES" sz="2800" b="1" dirty="0">
                <a:latin typeface="Sailec"/>
                <a:cs typeface="Sailec"/>
              </a:rPr>
              <a:t>Apoyo con herramientas y formación en la enseñanza de la lectura comprensiva a todos los profesores y directivos, en particular a las escuelas insuficientes.</a:t>
            </a:r>
          </a:p>
        </p:txBody>
      </p:sp>
      <p:sp>
        <p:nvSpPr>
          <p:cNvPr id="14" name="Rectángulo 13">
            <a:extLst>
              <a:ext uri="{FF2B5EF4-FFF2-40B4-BE49-F238E27FC236}">
                <a16:creationId xmlns:a16="http://schemas.microsoft.com/office/drawing/2014/main" id="{2A174E8D-5DA9-45AC-A6BB-725934168E99}"/>
              </a:ext>
            </a:extLst>
          </p:cNvPr>
          <p:cNvSpPr/>
          <p:nvPr/>
        </p:nvSpPr>
        <p:spPr>
          <a:xfrm>
            <a:off x="2335238" y="3709101"/>
            <a:ext cx="7710806" cy="954107"/>
          </a:xfrm>
          <a:prstGeom prst="rect">
            <a:avLst/>
          </a:prstGeom>
        </p:spPr>
        <p:txBody>
          <a:bodyPr wrap="square">
            <a:spAutoFit/>
          </a:bodyPr>
          <a:lstStyle/>
          <a:p>
            <a:r>
              <a:rPr lang="es-ES" sz="2800" b="1" dirty="0">
                <a:latin typeface="Sailec"/>
                <a:cs typeface="Sailec"/>
              </a:rPr>
              <a:t>Acceso a libros y bibliotecas escolares físicas y digitales.</a:t>
            </a:r>
          </a:p>
        </p:txBody>
      </p:sp>
      <p:sp>
        <p:nvSpPr>
          <p:cNvPr id="15" name="Marcador de contenido 2">
            <a:extLst>
              <a:ext uri="{FF2B5EF4-FFF2-40B4-BE49-F238E27FC236}">
                <a16:creationId xmlns:a16="http://schemas.microsoft.com/office/drawing/2014/main" id="{5623C6F3-3E20-46B6-82C6-AA0315A43921}"/>
              </a:ext>
            </a:extLst>
          </p:cNvPr>
          <p:cNvSpPr txBox="1">
            <a:spLocks/>
          </p:cNvSpPr>
          <p:nvPr/>
        </p:nvSpPr>
        <p:spPr>
          <a:xfrm>
            <a:off x="2335220" y="5048958"/>
            <a:ext cx="9018562" cy="867097"/>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b="1" dirty="0">
                <a:latin typeface="Sailec"/>
                <a:cs typeface="Sailec"/>
              </a:rPr>
              <a:t>Compromiso de apoderados y familia en el desarrollo de la lectura.</a:t>
            </a:r>
            <a:endParaRPr lang="es-CL" b="1" dirty="0">
              <a:latin typeface="Sailec"/>
              <a:cs typeface="Sailec"/>
            </a:endParaRPr>
          </a:p>
        </p:txBody>
      </p:sp>
    </p:spTree>
    <p:extLst>
      <p:ext uri="{BB962C8B-B14F-4D97-AF65-F5344CB8AC3E}">
        <p14:creationId xmlns:p14="http://schemas.microsoft.com/office/powerpoint/2010/main" val="252976060"/>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BA22C905-490D-43A2-913B-267131E5D2CC}"/>
              </a:ext>
            </a:extLst>
          </p:cNvPr>
          <p:cNvSpPr>
            <a:spLocks noGrp="1"/>
          </p:cNvSpPr>
          <p:nvPr>
            <p:ph idx="1"/>
          </p:nvPr>
        </p:nvSpPr>
        <p:spPr>
          <a:xfrm>
            <a:off x="4005198" y="1925184"/>
            <a:ext cx="7704201" cy="4386716"/>
          </a:xfrm>
        </p:spPr>
        <p:txBody>
          <a:bodyPr>
            <a:noAutofit/>
          </a:bodyPr>
          <a:lstStyle/>
          <a:p>
            <a:pPr marL="0" indent="0">
              <a:lnSpc>
                <a:spcPct val="100000"/>
              </a:lnSpc>
              <a:buNone/>
            </a:pPr>
            <a:r>
              <a:rPr lang="es-CL" b="1" dirty="0">
                <a:solidFill>
                  <a:srgbClr val="005DE4"/>
                </a:solidFill>
                <a:latin typeface="Sailec"/>
                <a:ea typeface="+mj-ea"/>
              </a:rPr>
              <a:t>En educación Parvularia programas que incentiven por medio del juego las habilidades lingüísticas en familia: </a:t>
            </a:r>
          </a:p>
          <a:p>
            <a:pPr lvl="1">
              <a:lnSpc>
                <a:spcPct val="100000"/>
              </a:lnSpc>
              <a:buFont typeface="Arial" panose="020B0604020202020204" pitchFamily="34" charset="0"/>
              <a:buChar char="•"/>
            </a:pPr>
            <a:r>
              <a:rPr lang="es-CL" sz="2800" dirty="0">
                <a:solidFill>
                  <a:srgbClr val="005DE4"/>
                </a:solidFill>
                <a:latin typeface="Sailec Medium"/>
                <a:cs typeface="Sailec Medium"/>
              </a:rPr>
              <a:t>Aprender en familia. </a:t>
            </a:r>
          </a:p>
          <a:p>
            <a:pPr lvl="1">
              <a:lnSpc>
                <a:spcPct val="100000"/>
              </a:lnSpc>
              <a:buFont typeface="Arial" panose="020B0604020202020204" pitchFamily="34" charset="0"/>
              <a:buChar char="•"/>
            </a:pPr>
            <a:r>
              <a:rPr lang="es-CL" sz="2800" dirty="0">
                <a:solidFill>
                  <a:srgbClr val="005DE4"/>
                </a:solidFill>
                <a:latin typeface="Sailec Medium"/>
                <a:cs typeface="Sailec Medium"/>
              </a:rPr>
              <a:t>Aprendo a leer Mamá. </a:t>
            </a:r>
          </a:p>
          <a:p>
            <a:pPr lvl="1">
              <a:lnSpc>
                <a:spcPct val="100000"/>
              </a:lnSpc>
              <a:buFont typeface="Arial" panose="020B0604020202020204" pitchFamily="34" charset="0"/>
              <a:buChar char="•"/>
            </a:pPr>
            <a:r>
              <a:rPr lang="es-CL" sz="2800" dirty="0">
                <a:solidFill>
                  <a:srgbClr val="005DE4"/>
                </a:solidFill>
                <a:latin typeface="Sailec Medium"/>
                <a:cs typeface="Sailec Medium"/>
              </a:rPr>
              <a:t>Alianza SENAMA Programa voluntariado País de Mayores y el Seguridades y Oportunidades FOSIS.</a:t>
            </a:r>
          </a:p>
        </p:txBody>
      </p:sp>
      <p:sp>
        <p:nvSpPr>
          <p:cNvPr id="11" name="Título 1">
            <a:extLst>
              <a:ext uri="{FF2B5EF4-FFF2-40B4-BE49-F238E27FC236}">
                <a16:creationId xmlns:a16="http://schemas.microsoft.com/office/drawing/2014/main" id="{E8491826-37B1-4C2A-948D-3007080D53F5}"/>
              </a:ext>
            </a:extLst>
          </p:cNvPr>
          <p:cNvSpPr txBox="1">
            <a:spLocks/>
          </p:cNvSpPr>
          <p:nvPr/>
        </p:nvSpPr>
        <p:spPr>
          <a:xfrm>
            <a:off x="705022" y="546100"/>
            <a:ext cx="8514397" cy="4047067"/>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tx1">
                    <a:lumMod val="75000"/>
                    <a:lumOff val="25000"/>
                  </a:schemeClr>
                </a:solidFill>
                <a:latin typeface="Sailec"/>
                <a:ea typeface="+mj-ea"/>
                <a:cs typeface="Sailec"/>
              </a:defRPr>
            </a:lvl1pPr>
          </a:lstStyle>
          <a:p>
            <a:pPr>
              <a:lnSpc>
                <a:spcPct val="100000"/>
              </a:lnSpc>
            </a:pPr>
            <a:r>
              <a:rPr lang="es-CL" sz="3200" dirty="0">
                <a:solidFill>
                  <a:srgbClr val="E83842"/>
                </a:solidFill>
              </a:rPr>
              <a:t>3. </a:t>
            </a:r>
            <a:r>
              <a:rPr lang="es-CL" sz="3200" spc="0" dirty="0">
                <a:solidFill>
                  <a:srgbClr val="005DE4"/>
                </a:solidFill>
              </a:rPr>
              <a:t>Compromiso de apoderados y familia en el desarrollo de la lectura</a:t>
            </a:r>
          </a:p>
        </p:txBody>
      </p:sp>
      <p:pic>
        <p:nvPicPr>
          <p:cNvPr id="12" name="Picture 11"/>
          <p:cNvPicPr>
            <a:picLocks noChangeAspect="1"/>
          </p:cNvPicPr>
          <p:nvPr/>
        </p:nvPicPr>
        <p:blipFill>
          <a:blip r:embed="rId3"/>
          <a:stretch>
            <a:fillRect/>
          </a:stretch>
        </p:blipFill>
        <p:spPr>
          <a:xfrm>
            <a:off x="791520" y="2746942"/>
            <a:ext cx="2403484" cy="2743200"/>
          </a:xfrm>
          <a:prstGeom prst="rect">
            <a:avLst/>
          </a:prstGeom>
        </p:spPr>
      </p:pic>
    </p:spTree>
    <p:extLst>
      <p:ext uri="{BB962C8B-B14F-4D97-AF65-F5344CB8AC3E}">
        <p14:creationId xmlns:p14="http://schemas.microsoft.com/office/powerpoint/2010/main" val="1621515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537626A-8E9A-465D-A43C-CB479CA4DEDE}"/>
              </a:ext>
            </a:extLst>
          </p:cNvPr>
          <p:cNvSpPr txBox="1">
            <a:spLocks/>
          </p:cNvSpPr>
          <p:nvPr/>
        </p:nvSpPr>
        <p:spPr>
          <a:xfrm>
            <a:off x="5562599" y="1816100"/>
            <a:ext cx="5867401" cy="3962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MX" sz="3200" b="1" dirty="0">
                <a:solidFill>
                  <a:srgbClr val="005DE4"/>
                </a:solidFill>
                <a:latin typeface="Sailec"/>
                <a:cs typeface="Sailec"/>
              </a:rPr>
              <a:t>No hay mejor fórmula que invertir donde comienzan las brechas de aprendizaje: por eso este plan apoya a los niños para que, desde Primero Básico, la lectura sea un motor de más y mejores aprendizajes.</a:t>
            </a:r>
          </a:p>
          <a:p>
            <a:pPr marL="0" indent="0">
              <a:lnSpc>
                <a:spcPct val="100000"/>
              </a:lnSpc>
              <a:buNone/>
            </a:pPr>
            <a:endParaRPr lang="es-MX" sz="3200" b="1" dirty="0">
              <a:solidFill>
                <a:srgbClr val="005DE4"/>
              </a:solidFill>
              <a:latin typeface="Sailec"/>
              <a:cs typeface="Sailec"/>
            </a:endParaRPr>
          </a:p>
        </p:txBody>
      </p:sp>
      <p:sp>
        <p:nvSpPr>
          <p:cNvPr id="7" name="Elipse 6">
            <a:extLst>
              <a:ext uri="{FF2B5EF4-FFF2-40B4-BE49-F238E27FC236}">
                <a16:creationId xmlns:a16="http://schemas.microsoft.com/office/drawing/2014/main" id="{F0E3E093-0DE5-A44C-859B-AFF1F080674D}"/>
              </a:ext>
            </a:extLst>
          </p:cNvPr>
          <p:cNvSpPr/>
          <p:nvPr/>
        </p:nvSpPr>
        <p:spPr>
          <a:xfrm>
            <a:off x="514864" y="1157722"/>
            <a:ext cx="4819135" cy="4819135"/>
          </a:xfrm>
          <a:prstGeom prst="ellipse">
            <a:avLst/>
          </a:prstGeom>
          <a:solidFill>
            <a:srgbClr val="005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Graphic 10">
            <a:extLst>
              <a:ext uri="{FF2B5EF4-FFF2-40B4-BE49-F238E27FC236}">
                <a16:creationId xmlns:a16="http://schemas.microsoft.com/office/drawing/2014/main" id="{499B7205-4712-D54E-A446-AA64364737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5698" y="1869369"/>
            <a:ext cx="3657465" cy="3657465"/>
          </a:xfrm>
          <a:prstGeom prst="rect">
            <a:avLst/>
          </a:prstGeom>
        </p:spPr>
      </p:pic>
    </p:spTree>
    <p:extLst>
      <p:ext uri="{BB962C8B-B14F-4D97-AF65-F5344CB8AC3E}">
        <p14:creationId xmlns:p14="http://schemas.microsoft.com/office/powerpoint/2010/main" val="2574694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E537626A-8E9A-465D-A43C-CB479CA4DEDE}"/>
              </a:ext>
            </a:extLst>
          </p:cNvPr>
          <p:cNvSpPr txBox="1">
            <a:spLocks/>
          </p:cNvSpPr>
          <p:nvPr/>
        </p:nvSpPr>
        <p:spPr>
          <a:xfrm>
            <a:off x="5562599" y="1828800"/>
            <a:ext cx="6172201" cy="3962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MX" sz="3200" b="1" dirty="0">
                <a:solidFill>
                  <a:srgbClr val="005DE4"/>
                </a:solidFill>
                <a:latin typeface="Sailec"/>
                <a:cs typeface="Sailec"/>
              </a:rPr>
              <a:t>Si logramos que todos los niños aprendan a leer comprensivamente en primero básico, estaremos nivelando la cancha y  abriéndoles todas las oportunidades de aprendizajes futuros.  </a:t>
            </a:r>
          </a:p>
        </p:txBody>
      </p:sp>
      <p:sp>
        <p:nvSpPr>
          <p:cNvPr id="8" name="Elipse 7">
            <a:extLst>
              <a:ext uri="{FF2B5EF4-FFF2-40B4-BE49-F238E27FC236}">
                <a16:creationId xmlns:a16="http://schemas.microsoft.com/office/drawing/2014/main" id="{70144477-3F55-F440-9D8E-533A3C6CE0DC}"/>
              </a:ext>
            </a:extLst>
          </p:cNvPr>
          <p:cNvSpPr/>
          <p:nvPr/>
        </p:nvSpPr>
        <p:spPr>
          <a:xfrm>
            <a:off x="514864" y="1157722"/>
            <a:ext cx="4819135" cy="4819135"/>
          </a:xfrm>
          <a:prstGeom prst="ellipse">
            <a:avLst/>
          </a:prstGeom>
          <a:solidFill>
            <a:srgbClr val="005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Graphic 10">
            <a:extLst>
              <a:ext uri="{FF2B5EF4-FFF2-40B4-BE49-F238E27FC236}">
                <a16:creationId xmlns:a16="http://schemas.microsoft.com/office/drawing/2014/main" id="{3D55E9AA-2116-834A-B28B-258B7B08AD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5698" y="1869369"/>
            <a:ext cx="3657465" cy="3657465"/>
          </a:xfrm>
          <a:prstGeom prst="rect">
            <a:avLst/>
          </a:prstGeom>
        </p:spPr>
      </p:pic>
    </p:spTree>
    <p:extLst>
      <p:ext uri="{BB962C8B-B14F-4D97-AF65-F5344CB8AC3E}">
        <p14:creationId xmlns:p14="http://schemas.microsoft.com/office/powerpoint/2010/main" val="1109835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633AAED3-C3E3-4690-ABDC-0C03A3637B98}"/>
              </a:ext>
            </a:extLst>
          </p:cNvPr>
          <p:cNvPicPr>
            <a:picLocks noGrp="1"/>
          </p:cNvPicPr>
          <p:nvPr>
            <p:ph idx="1"/>
          </p:nvPr>
        </p:nvPicPr>
        <p:blipFill rotWithShape="1">
          <a:blip r:embed="rId3">
            <a:extLst>
              <a:ext uri="{28A0092B-C50C-407E-A947-70E740481C1C}">
                <a14:useLocalDpi xmlns:a14="http://schemas.microsoft.com/office/drawing/2010/main" val="0"/>
              </a:ext>
            </a:extLst>
          </a:blip>
          <a:srcRect r="-182" b="8000"/>
          <a:stretch/>
        </p:blipFill>
        <p:spPr bwMode="auto">
          <a:xfrm>
            <a:off x="1336581" y="2176352"/>
            <a:ext cx="9564130" cy="4132794"/>
          </a:xfrm>
          <a:prstGeom prst="rect">
            <a:avLst/>
          </a:prstGeom>
          <a:noFill/>
          <a:ln>
            <a:noFill/>
          </a:ln>
        </p:spPr>
      </p:pic>
      <p:sp>
        <p:nvSpPr>
          <p:cNvPr id="5" name="Título 1">
            <a:extLst>
              <a:ext uri="{FF2B5EF4-FFF2-40B4-BE49-F238E27FC236}">
                <a16:creationId xmlns:a16="http://schemas.microsoft.com/office/drawing/2014/main" id="{85685B60-3266-4393-B4B7-90DE12088D0B}"/>
              </a:ext>
            </a:extLst>
          </p:cNvPr>
          <p:cNvSpPr txBox="1">
            <a:spLocks/>
          </p:cNvSpPr>
          <p:nvPr/>
        </p:nvSpPr>
        <p:spPr>
          <a:xfrm>
            <a:off x="580768" y="217798"/>
            <a:ext cx="7099300" cy="1441949"/>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pPr>
              <a:lnSpc>
                <a:spcPct val="100000"/>
              </a:lnSpc>
            </a:pPr>
            <a:r>
              <a:rPr lang="es-CL" sz="3200" b="1" spc="0" dirty="0">
                <a:solidFill>
                  <a:srgbClr val="E83842"/>
                </a:solidFill>
                <a:latin typeface="Sailec"/>
                <a:cs typeface="Sailec"/>
              </a:rPr>
              <a:t>Bajos resultados SIMCE</a:t>
            </a:r>
          </a:p>
          <a:p>
            <a:pPr>
              <a:lnSpc>
                <a:spcPct val="100000"/>
              </a:lnSpc>
            </a:pPr>
            <a:r>
              <a:rPr lang="es-CL" sz="3200" b="1" spc="0" dirty="0">
                <a:solidFill>
                  <a:srgbClr val="005DE4"/>
                </a:solidFill>
                <a:latin typeface="Sailec"/>
                <a:cs typeface="Sailec"/>
              </a:rPr>
              <a:t>Lectura 2017 - 4° Básico</a:t>
            </a:r>
          </a:p>
        </p:txBody>
      </p:sp>
      <p:sp>
        <p:nvSpPr>
          <p:cNvPr id="2" name="Rectángulo 1">
            <a:extLst>
              <a:ext uri="{FF2B5EF4-FFF2-40B4-BE49-F238E27FC236}">
                <a16:creationId xmlns:a16="http://schemas.microsoft.com/office/drawing/2014/main" id="{ED178B22-49B1-2741-926A-943B121CEA18}"/>
              </a:ext>
            </a:extLst>
          </p:cNvPr>
          <p:cNvSpPr/>
          <p:nvPr/>
        </p:nvSpPr>
        <p:spPr>
          <a:xfrm>
            <a:off x="9615690" y="1536701"/>
            <a:ext cx="1604759" cy="1342423"/>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CL"/>
          </a:p>
        </p:txBody>
      </p:sp>
      <p:sp>
        <p:nvSpPr>
          <p:cNvPr id="3" name="CuadroTexto 2">
            <a:extLst>
              <a:ext uri="{FF2B5EF4-FFF2-40B4-BE49-F238E27FC236}">
                <a16:creationId xmlns:a16="http://schemas.microsoft.com/office/drawing/2014/main" id="{ED2492C8-764D-4075-AEAD-52297E61DCB8}"/>
              </a:ext>
            </a:extLst>
          </p:cNvPr>
          <p:cNvSpPr txBox="1"/>
          <p:nvPr/>
        </p:nvSpPr>
        <p:spPr>
          <a:xfrm flipH="1">
            <a:off x="5851501" y="246614"/>
            <a:ext cx="5024493" cy="2308324"/>
          </a:xfrm>
          <a:prstGeom prst="rect">
            <a:avLst/>
          </a:prstGeom>
          <a:noFill/>
        </p:spPr>
        <p:txBody>
          <a:bodyPr wrap="square" rtlCol="0">
            <a:spAutoFit/>
          </a:bodyPr>
          <a:lstStyle/>
          <a:p>
            <a:r>
              <a:rPr lang="es-CL" sz="8800" b="1" dirty="0">
                <a:solidFill>
                  <a:srgbClr val="E83842"/>
                </a:solidFill>
                <a:latin typeface="Sailec"/>
                <a:cs typeface="Sailec"/>
              </a:rPr>
              <a:t>58%  </a:t>
            </a:r>
          </a:p>
          <a:p>
            <a:r>
              <a:rPr lang="es-CL" sz="2800" b="1" dirty="0">
                <a:solidFill>
                  <a:srgbClr val="E83842"/>
                </a:solidFill>
                <a:latin typeface="Sailec"/>
                <a:cs typeface="Sailec"/>
              </a:rPr>
              <a:t>se mantiene en un nivel insuficiente y elemental  </a:t>
            </a:r>
          </a:p>
        </p:txBody>
      </p:sp>
    </p:spTree>
    <p:extLst>
      <p:ext uri="{BB962C8B-B14F-4D97-AF65-F5344CB8AC3E}">
        <p14:creationId xmlns:p14="http://schemas.microsoft.com/office/powerpoint/2010/main" val="76735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E537626A-8E9A-465D-A43C-CB479CA4DEDE}"/>
              </a:ext>
            </a:extLst>
          </p:cNvPr>
          <p:cNvSpPr txBox="1">
            <a:spLocks/>
          </p:cNvSpPr>
          <p:nvPr/>
        </p:nvSpPr>
        <p:spPr>
          <a:xfrm>
            <a:off x="6383339" y="168111"/>
            <a:ext cx="5808661" cy="18770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s-CL" sz="1200" dirty="0"/>
          </a:p>
        </p:txBody>
      </p:sp>
      <p:sp>
        <p:nvSpPr>
          <p:cNvPr id="5" name="Marcador de contenido 2">
            <a:extLst>
              <a:ext uri="{FF2B5EF4-FFF2-40B4-BE49-F238E27FC236}">
                <a16:creationId xmlns:a16="http://schemas.microsoft.com/office/drawing/2014/main" id="{E537626A-8E9A-465D-A43C-CB479CA4DEDE}"/>
              </a:ext>
            </a:extLst>
          </p:cNvPr>
          <p:cNvSpPr txBox="1">
            <a:spLocks/>
          </p:cNvSpPr>
          <p:nvPr/>
        </p:nvSpPr>
        <p:spPr>
          <a:xfrm>
            <a:off x="5562600" y="1447800"/>
            <a:ext cx="5682050" cy="3962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MX" sz="3200" b="1" dirty="0">
                <a:solidFill>
                  <a:srgbClr val="005DE4"/>
                </a:solidFill>
                <a:latin typeface="Sailec"/>
                <a:cs typeface="Sailec"/>
              </a:rPr>
              <a:t>Leo Primero garantiza el acceso a libros; fortalece la formación de quiénes enseñan a leer comprensivamente , los docentes; e involucra a la familia, comprometiéndola con el proceso de aprendizaje de sus hijos. </a:t>
            </a:r>
          </a:p>
        </p:txBody>
      </p:sp>
      <p:sp>
        <p:nvSpPr>
          <p:cNvPr id="8" name="Elipse 7">
            <a:extLst>
              <a:ext uri="{FF2B5EF4-FFF2-40B4-BE49-F238E27FC236}">
                <a16:creationId xmlns:a16="http://schemas.microsoft.com/office/drawing/2014/main" id="{7D996F1B-DBD4-C54A-9082-318C62477B48}"/>
              </a:ext>
            </a:extLst>
          </p:cNvPr>
          <p:cNvSpPr/>
          <p:nvPr/>
        </p:nvSpPr>
        <p:spPr>
          <a:xfrm>
            <a:off x="514864" y="1157722"/>
            <a:ext cx="4819135" cy="4819135"/>
          </a:xfrm>
          <a:prstGeom prst="ellipse">
            <a:avLst/>
          </a:prstGeom>
          <a:solidFill>
            <a:srgbClr val="005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Graphic 10">
            <a:extLst>
              <a:ext uri="{FF2B5EF4-FFF2-40B4-BE49-F238E27FC236}">
                <a16:creationId xmlns:a16="http://schemas.microsoft.com/office/drawing/2014/main" id="{6CC441DE-43DD-2548-B6B6-54C143BE11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5698" y="1869369"/>
            <a:ext cx="3657465" cy="3657465"/>
          </a:xfrm>
          <a:prstGeom prst="rect">
            <a:avLst/>
          </a:prstGeom>
        </p:spPr>
      </p:pic>
    </p:spTree>
    <p:extLst>
      <p:ext uri="{BB962C8B-B14F-4D97-AF65-F5344CB8AC3E}">
        <p14:creationId xmlns:p14="http://schemas.microsoft.com/office/powerpoint/2010/main" val="2597455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ED778125-4940-4B11-B98F-A7815F35F3DA}"/>
              </a:ext>
            </a:extLst>
          </p:cNvPr>
          <p:cNvSpPr txBox="1">
            <a:spLocks/>
          </p:cNvSpPr>
          <p:nvPr/>
        </p:nvSpPr>
        <p:spPr>
          <a:xfrm>
            <a:off x="1307758" y="2584320"/>
            <a:ext cx="9563784" cy="3592932"/>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400" b="1" dirty="0">
                <a:solidFill>
                  <a:srgbClr val="E83842"/>
                </a:solidFill>
                <a:latin typeface="Sailec Bold"/>
                <a:cs typeface="Sailec Bold"/>
              </a:rPr>
              <a:t>¿Cuáles son las iniciativas que yo como sostenedor puedo ejecutar para que todos los alumnos de mi establecimiento, estén leyendo al terminar primero básico?</a:t>
            </a:r>
          </a:p>
        </p:txBody>
      </p:sp>
      <p:sp>
        <p:nvSpPr>
          <p:cNvPr id="5" name="Rectangle 4"/>
          <p:cNvSpPr/>
          <p:nvPr/>
        </p:nvSpPr>
        <p:spPr>
          <a:xfrm>
            <a:off x="4387850" y="1282700"/>
            <a:ext cx="3454400" cy="533400"/>
          </a:xfrm>
          <a:prstGeom prst="rect">
            <a:avLst/>
          </a:prstGeom>
          <a:solidFill>
            <a:srgbClr val="4BE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555061" y="1377434"/>
            <a:ext cx="3119979" cy="400110"/>
          </a:xfrm>
          <a:prstGeom prst="rect">
            <a:avLst/>
          </a:prstGeom>
        </p:spPr>
        <p:txBody>
          <a:bodyPr wrap="square">
            <a:spAutoFit/>
          </a:bodyPr>
          <a:lstStyle/>
          <a:p>
            <a:pPr algn="ctr"/>
            <a:r>
              <a:rPr lang="es-ES_tradnl" sz="2000" b="1" spc="100" dirty="0">
                <a:solidFill>
                  <a:srgbClr val="005DE4"/>
                </a:solidFill>
                <a:latin typeface="Sailec"/>
                <a:cs typeface="Sailec"/>
              </a:rPr>
              <a:t>ACTIVIDAD</a:t>
            </a:r>
            <a:endParaRPr lang="en-US" sz="2000" b="1" spc="100" dirty="0">
              <a:solidFill>
                <a:srgbClr val="005DE4"/>
              </a:solidFill>
              <a:latin typeface="Sailec"/>
              <a:cs typeface="Sailec"/>
            </a:endParaRPr>
          </a:p>
        </p:txBody>
      </p:sp>
    </p:spTree>
    <p:extLst>
      <p:ext uri="{BB962C8B-B14F-4D97-AF65-F5344CB8AC3E}">
        <p14:creationId xmlns:p14="http://schemas.microsoft.com/office/powerpoint/2010/main" val="2563387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ferenc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514" y="1572491"/>
            <a:ext cx="7146636" cy="5033818"/>
          </a:xfrm>
          <a:prstGeom prst="rect">
            <a:avLst/>
          </a:prstGeom>
        </p:spPr>
      </p:pic>
      <p:sp>
        <p:nvSpPr>
          <p:cNvPr id="3" name="Rectangle 2"/>
          <p:cNvSpPr/>
          <p:nvPr/>
        </p:nvSpPr>
        <p:spPr>
          <a:xfrm>
            <a:off x="565677" y="1885434"/>
            <a:ext cx="4649401" cy="2677656"/>
          </a:xfrm>
          <a:prstGeom prst="rect">
            <a:avLst/>
          </a:prstGeom>
        </p:spPr>
        <p:txBody>
          <a:bodyPr wrap="square">
            <a:spAutoFit/>
          </a:bodyPr>
          <a:lstStyle/>
          <a:p>
            <a:r>
              <a:rPr lang="es-ES" sz="2400" b="1" dirty="0">
                <a:solidFill>
                  <a:srgbClr val="005DE4"/>
                </a:solidFill>
                <a:latin typeface="Sailec"/>
                <a:cs typeface="Sailec"/>
              </a:rPr>
              <a:t>Grupos de 4, de acuerdo a infografía (dos de adelante con los dos de atrás).</a:t>
            </a:r>
          </a:p>
          <a:p>
            <a:endParaRPr lang="es-ES" sz="2400" b="1" dirty="0">
              <a:solidFill>
                <a:srgbClr val="005DE4"/>
              </a:solidFill>
              <a:latin typeface="Sailec"/>
              <a:cs typeface="Sailec"/>
            </a:endParaRPr>
          </a:p>
          <a:p>
            <a:r>
              <a:rPr lang="es-ES" sz="2400" b="1" dirty="0">
                <a:solidFill>
                  <a:srgbClr val="005DE4"/>
                </a:solidFill>
                <a:latin typeface="Sailec"/>
                <a:cs typeface="Sailec"/>
              </a:rPr>
              <a:t>1º trabajo individual 5 min</a:t>
            </a:r>
          </a:p>
          <a:p>
            <a:r>
              <a:rPr lang="es-ES" sz="2400" b="1" dirty="0">
                <a:solidFill>
                  <a:srgbClr val="005DE4"/>
                </a:solidFill>
                <a:latin typeface="Sailec"/>
                <a:cs typeface="Sailec"/>
              </a:rPr>
              <a:t>2º trabajo colaborativo</a:t>
            </a:r>
          </a:p>
          <a:p>
            <a:endParaRPr lang="es-ES" sz="2400" b="1" dirty="0">
              <a:solidFill>
                <a:srgbClr val="005DE4"/>
              </a:solidFill>
              <a:latin typeface="Sailec"/>
              <a:cs typeface="Sailec"/>
            </a:endParaRPr>
          </a:p>
        </p:txBody>
      </p:sp>
      <p:pic>
        <p:nvPicPr>
          <p:cNvPr id="5" name="Picture 4"/>
          <p:cNvPicPr>
            <a:picLocks noChangeAspect="1"/>
          </p:cNvPicPr>
          <p:nvPr/>
        </p:nvPicPr>
        <p:blipFill>
          <a:blip r:embed="rId3"/>
          <a:stretch>
            <a:fillRect/>
          </a:stretch>
        </p:blipFill>
        <p:spPr>
          <a:xfrm>
            <a:off x="6987878" y="2572385"/>
            <a:ext cx="1881909" cy="1802130"/>
          </a:xfrm>
          <a:prstGeom prst="rect">
            <a:avLst/>
          </a:prstGeom>
        </p:spPr>
      </p:pic>
      <p:sp>
        <p:nvSpPr>
          <p:cNvPr id="6" name="Título 1">
            <a:extLst>
              <a:ext uri="{FF2B5EF4-FFF2-40B4-BE49-F238E27FC236}">
                <a16:creationId xmlns:a16="http://schemas.microsoft.com/office/drawing/2014/main" id="{4A9E6BF2-3B71-4C91-9A06-778FF23D02A3}"/>
              </a:ext>
            </a:extLst>
          </p:cNvPr>
          <p:cNvSpPr txBox="1">
            <a:spLocks/>
          </p:cNvSpPr>
          <p:nvPr/>
        </p:nvSpPr>
        <p:spPr>
          <a:xfrm>
            <a:off x="566424" y="358207"/>
            <a:ext cx="4070817" cy="1527974"/>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100000"/>
              </a:lnSpc>
            </a:pPr>
            <a:r>
              <a:rPr lang="es-CL" sz="3200" spc="0" dirty="0">
                <a:solidFill>
                  <a:srgbClr val="E83842"/>
                </a:solidFill>
              </a:rPr>
              <a:t>Trabajo práctico individual y grupal</a:t>
            </a:r>
          </a:p>
        </p:txBody>
      </p:sp>
    </p:spTree>
    <p:extLst>
      <p:ext uri="{BB962C8B-B14F-4D97-AF65-F5344CB8AC3E}">
        <p14:creationId xmlns:p14="http://schemas.microsoft.com/office/powerpoint/2010/main" val="3332738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C855958-C708-4CEE-9545-4C91B362B979}"/>
              </a:ext>
            </a:extLst>
          </p:cNvPr>
          <p:cNvSpPr txBox="1">
            <a:spLocks/>
          </p:cNvSpPr>
          <p:nvPr/>
        </p:nvSpPr>
        <p:spPr>
          <a:xfrm>
            <a:off x="922466" y="1779372"/>
            <a:ext cx="10347068" cy="3599161"/>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8800" kern="1200" spc="-120" baseline="0">
                <a:solidFill>
                  <a:schemeClr val="tx1"/>
                </a:solidFill>
                <a:latin typeface="+mj-lt"/>
                <a:ea typeface="+mj-ea"/>
                <a:cs typeface="+mj-cs"/>
              </a:defRPr>
            </a:lvl1pPr>
          </a:lstStyle>
          <a:p>
            <a:pPr algn="ctr">
              <a:lnSpc>
                <a:spcPct val="100000"/>
              </a:lnSpc>
            </a:pPr>
            <a:r>
              <a:rPr lang="es-ES" sz="4400" b="1" spc="0" dirty="0">
                <a:solidFill>
                  <a:srgbClr val="E83842"/>
                </a:solidFill>
                <a:latin typeface="Sailec"/>
                <a:cs typeface="Sailec"/>
              </a:rPr>
              <a:t>Un sostenedor que logra que todos sus alumnos aprenden a leer, acorta la brecha y da oportunidades reales para cada estudiante.</a:t>
            </a:r>
          </a:p>
        </p:txBody>
      </p:sp>
    </p:spTree>
    <p:extLst>
      <p:ext uri="{BB962C8B-B14F-4D97-AF65-F5344CB8AC3E}">
        <p14:creationId xmlns:p14="http://schemas.microsoft.com/office/powerpoint/2010/main" val="2981036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2">
            <a:extLst>
              <a:ext uri="{FF2B5EF4-FFF2-40B4-BE49-F238E27FC236}">
                <a16:creationId xmlns:a16="http://schemas.microsoft.com/office/drawing/2014/main" id="{2E112A63-C992-4340-8A47-459E04EB2D3A}"/>
              </a:ext>
            </a:extLst>
          </p:cNvPr>
          <p:cNvSpPr>
            <a:spLocks noGrp="1"/>
          </p:cNvSpPr>
          <p:nvPr>
            <p:ph type="subTitle" idx="1"/>
          </p:nvPr>
        </p:nvSpPr>
        <p:spPr>
          <a:xfrm>
            <a:off x="1739900" y="1616477"/>
            <a:ext cx="8801100" cy="4810943"/>
          </a:xfrm>
        </p:spPr>
        <p:txBody>
          <a:bodyPr anchor="ctr">
            <a:noAutofit/>
          </a:bodyPr>
          <a:lstStyle/>
          <a:p>
            <a:pPr algn="ctr">
              <a:lnSpc>
                <a:spcPct val="110000"/>
              </a:lnSpc>
            </a:pPr>
            <a:r>
              <a:rPr lang="en-US" sz="4000" b="1" dirty="0" err="1">
                <a:solidFill>
                  <a:srgbClr val="005DE4"/>
                </a:solidFill>
                <a:latin typeface="Sailec"/>
                <a:cs typeface="Sailec"/>
              </a:rPr>
              <a:t>Comprometen</a:t>
            </a:r>
            <a:r>
              <a:rPr lang="en-US" sz="4000" b="1" dirty="0">
                <a:solidFill>
                  <a:srgbClr val="005DE4"/>
                </a:solidFill>
                <a:latin typeface="Sailec"/>
                <a:cs typeface="Sailec"/>
              </a:rPr>
              <a:t> al Director con </a:t>
            </a:r>
            <a:r>
              <a:rPr lang="en-US" sz="4000" b="1" dirty="0" err="1">
                <a:solidFill>
                  <a:srgbClr val="005DE4"/>
                </a:solidFill>
                <a:latin typeface="Sailec"/>
                <a:cs typeface="Sailec"/>
              </a:rPr>
              <a:t>esta</a:t>
            </a:r>
            <a:r>
              <a:rPr lang="en-US" sz="4000" b="1" dirty="0">
                <a:solidFill>
                  <a:srgbClr val="005DE4"/>
                </a:solidFill>
                <a:latin typeface="Sailec"/>
                <a:cs typeface="Sailec"/>
              </a:rPr>
              <a:t> meta, </a:t>
            </a:r>
            <a:r>
              <a:rPr lang="en-US" sz="4000" b="1" dirty="0" err="1">
                <a:solidFill>
                  <a:srgbClr val="005DE4"/>
                </a:solidFill>
                <a:latin typeface="Sailec"/>
                <a:cs typeface="Sailec"/>
              </a:rPr>
              <a:t>impulsando</a:t>
            </a:r>
            <a:r>
              <a:rPr lang="en-US" sz="4000" b="1" dirty="0">
                <a:solidFill>
                  <a:srgbClr val="005DE4"/>
                </a:solidFill>
                <a:latin typeface="Sailec"/>
                <a:cs typeface="Sailec"/>
              </a:rPr>
              <a:t> la </a:t>
            </a:r>
            <a:r>
              <a:rPr lang="en-US" sz="4000" b="1" dirty="0" err="1">
                <a:solidFill>
                  <a:srgbClr val="005DE4"/>
                </a:solidFill>
                <a:latin typeface="Sailec"/>
                <a:cs typeface="Sailec"/>
              </a:rPr>
              <a:t>decisión</a:t>
            </a:r>
            <a:r>
              <a:rPr lang="en-US" sz="4000" b="1" dirty="0">
                <a:solidFill>
                  <a:srgbClr val="005DE4"/>
                </a:solidFill>
                <a:latin typeface="Sailec"/>
                <a:cs typeface="Sailec"/>
              </a:rPr>
              <a:t> de </a:t>
            </a:r>
            <a:r>
              <a:rPr lang="en-US" sz="4000" b="1" dirty="0" err="1">
                <a:solidFill>
                  <a:srgbClr val="005DE4"/>
                </a:solidFill>
                <a:latin typeface="Sailec"/>
                <a:cs typeface="Sailec"/>
              </a:rPr>
              <a:t>poner</a:t>
            </a:r>
            <a:r>
              <a:rPr lang="en-US" sz="4000" b="1" dirty="0">
                <a:solidFill>
                  <a:srgbClr val="005DE4"/>
                </a:solidFill>
                <a:latin typeface="Sailec"/>
                <a:cs typeface="Sailec"/>
              </a:rPr>
              <a:t> al </a:t>
            </a:r>
            <a:r>
              <a:rPr lang="en-US" sz="4000" b="1" dirty="0" err="1">
                <a:solidFill>
                  <a:srgbClr val="005DE4"/>
                </a:solidFill>
                <a:latin typeface="Sailec"/>
                <a:cs typeface="Sailec"/>
              </a:rPr>
              <a:t>mejor</a:t>
            </a:r>
            <a:r>
              <a:rPr lang="en-US" sz="4000" b="1" dirty="0">
                <a:solidFill>
                  <a:srgbClr val="005DE4"/>
                </a:solidFill>
                <a:latin typeface="Sailec"/>
                <a:cs typeface="Sailec"/>
              </a:rPr>
              <a:t> </a:t>
            </a:r>
            <a:r>
              <a:rPr lang="en-US" sz="4000" b="1" dirty="0" err="1">
                <a:solidFill>
                  <a:srgbClr val="005DE4"/>
                </a:solidFill>
                <a:latin typeface="Sailec"/>
                <a:cs typeface="Sailec"/>
              </a:rPr>
              <a:t>profesor</a:t>
            </a:r>
            <a:r>
              <a:rPr lang="en-US" sz="4000" b="1" dirty="0">
                <a:solidFill>
                  <a:srgbClr val="005DE4"/>
                </a:solidFill>
                <a:latin typeface="Sailec"/>
                <a:cs typeface="Sailec"/>
              </a:rPr>
              <a:t> en 1° </a:t>
            </a:r>
            <a:r>
              <a:rPr lang="en-US" sz="4000" b="1" dirty="0" err="1">
                <a:solidFill>
                  <a:srgbClr val="005DE4"/>
                </a:solidFill>
                <a:latin typeface="Sailec"/>
                <a:cs typeface="Sailec"/>
              </a:rPr>
              <a:t>básico</a:t>
            </a:r>
            <a:r>
              <a:rPr lang="en-US" sz="4000" b="1" dirty="0">
                <a:solidFill>
                  <a:srgbClr val="005DE4"/>
                </a:solidFill>
                <a:latin typeface="Sailec"/>
                <a:cs typeface="Sailec"/>
              </a:rPr>
              <a:t>.</a:t>
            </a:r>
          </a:p>
        </p:txBody>
      </p:sp>
      <p:sp>
        <p:nvSpPr>
          <p:cNvPr id="7" name="Rectangle 6"/>
          <p:cNvSpPr/>
          <p:nvPr/>
        </p:nvSpPr>
        <p:spPr>
          <a:xfrm>
            <a:off x="471849" y="488434"/>
            <a:ext cx="5065351" cy="1077218"/>
          </a:xfrm>
          <a:prstGeom prst="rect">
            <a:avLst/>
          </a:prstGeom>
        </p:spPr>
        <p:txBody>
          <a:bodyPr wrap="square">
            <a:spAutoFit/>
          </a:bodyPr>
          <a:lstStyle/>
          <a:p>
            <a:r>
              <a:rPr lang="es-CL" sz="3200" b="1" dirty="0">
                <a:solidFill>
                  <a:srgbClr val="E83842"/>
                </a:solidFill>
                <a:latin typeface="Sailec Medium"/>
                <a:cs typeface="Sailec Medium"/>
              </a:rPr>
              <a:t>Serán sostenedores que aportan al país quienes:</a:t>
            </a:r>
          </a:p>
        </p:txBody>
      </p:sp>
      <p:pic>
        <p:nvPicPr>
          <p:cNvPr id="8" name="Picture 7"/>
          <p:cNvPicPr>
            <a:picLocks noChangeAspect="1"/>
          </p:cNvPicPr>
          <p:nvPr/>
        </p:nvPicPr>
        <p:blipFill>
          <a:blip r:embed="rId2"/>
          <a:stretch>
            <a:fillRect/>
          </a:stretch>
        </p:blipFill>
        <p:spPr>
          <a:xfrm>
            <a:off x="10274300" y="393700"/>
            <a:ext cx="2032000" cy="825178"/>
          </a:xfrm>
          <a:prstGeom prst="rect">
            <a:avLst/>
          </a:prstGeom>
        </p:spPr>
      </p:pic>
    </p:spTree>
    <p:extLst>
      <p:ext uri="{BB962C8B-B14F-4D97-AF65-F5344CB8AC3E}">
        <p14:creationId xmlns:p14="http://schemas.microsoft.com/office/powerpoint/2010/main" val="1820750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274300" y="393700"/>
            <a:ext cx="2032000" cy="825178"/>
          </a:xfrm>
          <a:prstGeom prst="rect">
            <a:avLst/>
          </a:prstGeom>
        </p:spPr>
      </p:pic>
      <p:sp>
        <p:nvSpPr>
          <p:cNvPr id="6" name="Rectangle 5"/>
          <p:cNvSpPr/>
          <p:nvPr/>
        </p:nvSpPr>
        <p:spPr>
          <a:xfrm>
            <a:off x="471849" y="488434"/>
            <a:ext cx="5065351" cy="1077218"/>
          </a:xfrm>
          <a:prstGeom prst="rect">
            <a:avLst/>
          </a:prstGeom>
        </p:spPr>
        <p:txBody>
          <a:bodyPr wrap="square">
            <a:spAutoFit/>
          </a:bodyPr>
          <a:lstStyle/>
          <a:p>
            <a:r>
              <a:rPr lang="es-CL" sz="3200" b="1" dirty="0">
                <a:solidFill>
                  <a:srgbClr val="E83842"/>
                </a:solidFill>
                <a:latin typeface="Sailec Medium"/>
                <a:cs typeface="Sailec Medium"/>
              </a:rPr>
              <a:t>Serán sostenedores que aportan al país quienes:</a:t>
            </a:r>
          </a:p>
        </p:txBody>
      </p:sp>
      <p:sp>
        <p:nvSpPr>
          <p:cNvPr id="12" name="Subtítulo 2">
            <a:extLst>
              <a:ext uri="{FF2B5EF4-FFF2-40B4-BE49-F238E27FC236}">
                <a16:creationId xmlns:a16="http://schemas.microsoft.com/office/drawing/2014/main" id="{2E112A63-C992-4340-8A47-459E04EB2D3A}"/>
              </a:ext>
            </a:extLst>
          </p:cNvPr>
          <p:cNvSpPr>
            <a:spLocks noGrp="1"/>
          </p:cNvSpPr>
          <p:nvPr>
            <p:ph type="subTitle" idx="1"/>
          </p:nvPr>
        </p:nvSpPr>
        <p:spPr>
          <a:xfrm>
            <a:off x="1739900" y="1616477"/>
            <a:ext cx="8801100" cy="4810943"/>
          </a:xfrm>
        </p:spPr>
        <p:txBody>
          <a:bodyPr anchor="ctr">
            <a:noAutofit/>
          </a:bodyPr>
          <a:lstStyle/>
          <a:p>
            <a:pPr>
              <a:lnSpc>
                <a:spcPct val="110000"/>
              </a:lnSpc>
            </a:pPr>
            <a:r>
              <a:rPr lang="en-US" sz="4000" b="1" dirty="0">
                <a:solidFill>
                  <a:srgbClr val="005DE4"/>
                </a:solidFill>
                <a:latin typeface="Sailec"/>
                <a:cs typeface="Sailec"/>
              </a:rPr>
              <a:t>Se </a:t>
            </a:r>
            <a:r>
              <a:rPr lang="en-US" sz="4000" b="1" dirty="0" err="1">
                <a:solidFill>
                  <a:srgbClr val="005DE4"/>
                </a:solidFill>
                <a:latin typeface="Sailec"/>
                <a:cs typeface="Sailec"/>
              </a:rPr>
              <a:t>responsabilizan</a:t>
            </a:r>
            <a:r>
              <a:rPr lang="en-US" sz="4000" b="1" dirty="0">
                <a:solidFill>
                  <a:srgbClr val="005DE4"/>
                </a:solidFill>
                <a:latin typeface="Sailec"/>
                <a:cs typeface="Sailec"/>
              </a:rPr>
              <a:t> </a:t>
            </a:r>
            <a:r>
              <a:rPr lang="en-US" sz="4000" b="1" dirty="0" err="1">
                <a:solidFill>
                  <a:srgbClr val="005DE4"/>
                </a:solidFill>
                <a:latin typeface="Sailec"/>
                <a:cs typeface="Sailec"/>
              </a:rPr>
              <a:t>por</a:t>
            </a:r>
            <a:r>
              <a:rPr lang="en-US" sz="4000" b="1" dirty="0">
                <a:solidFill>
                  <a:srgbClr val="005DE4"/>
                </a:solidFill>
                <a:latin typeface="Sailec"/>
                <a:cs typeface="Sailec"/>
              </a:rPr>
              <a:t> el plan de </a:t>
            </a:r>
            <a:r>
              <a:rPr lang="en-US" sz="4000" b="1" dirty="0" err="1">
                <a:solidFill>
                  <a:srgbClr val="005DE4"/>
                </a:solidFill>
                <a:latin typeface="Sailec"/>
                <a:cs typeface="Sailec"/>
              </a:rPr>
              <a:t>mejoramiento</a:t>
            </a:r>
            <a:r>
              <a:rPr lang="en-US" sz="4000" b="1" dirty="0">
                <a:solidFill>
                  <a:srgbClr val="005DE4"/>
                </a:solidFill>
                <a:latin typeface="Sailec"/>
                <a:cs typeface="Sailec"/>
              </a:rPr>
              <a:t> y </a:t>
            </a:r>
            <a:r>
              <a:rPr lang="en-US" sz="4000" b="1" dirty="0" err="1">
                <a:solidFill>
                  <a:srgbClr val="005DE4"/>
                </a:solidFill>
                <a:latin typeface="Sailec"/>
                <a:cs typeface="Sailec"/>
              </a:rPr>
              <a:t>evaluación</a:t>
            </a:r>
            <a:r>
              <a:rPr lang="en-US" sz="4000" b="1" dirty="0">
                <a:solidFill>
                  <a:srgbClr val="005DE4"/>
                </a:solidFill>
                <a:latin typeface="Sailec"/>
                <a:cs typeface="Sailec"/>
              </a:rPr>
              <a:t> </a:t>
            </a:r>
            <a:r>
              <a:rPr lang="en-US" sz="4000" b="1" dirty="0" err="1">
                <a:solidFill>
                  <a:srgbClr val="005DE4"/>
                </a:solidFill>
                <a:latin typeface="Sailec"/>
                <a:cs typeface="Sailec"/>
              </a:rPr>
              <a:t>sistemática</a:t>
            </a:r>
            <a:r>
              <a:rPr lang="en-US" sz="4000" b="1" dirty="0">
                <a:solidFill>
                  <a:srgbClr val="005DE4"/>
                </a:solidFill>
                <a:latin typeface="Sailec"/>
                <a:cs typeface="Sailec"/>
              </a:rPr>
              <a:t> y se </a:t>
            </a:r>
            <a:r>
              <a:rPr lang="en-US" sz="4000" b="1" dirty="0" err="1">
                <a:solidFill>
                  <a:srgbClr val="005DE4"/>
                </a:solidFill>
                <a:latin typeface="Sailec"/>
                <a:cs typeface="Sailec"/>
              </a:rPr>
              <a:t>comprometen</a:t>
            </a:r>
            <a:r>
              <a:rPr lang="en-US" sz="4000" b="1" dirty="0">
                <a:solidFill>
                  <a:srgbClr val="005DE4"/>
                </a:solidFill>
                <a:latin typeface="Sailec"/>
                <a:cs typeface="Sailec"/>
              </a:rPr>
              <a:t> con con la </a:t>
            </a:r>
            <a:r>
              <a:rPr lang="en-US" sz="4000" b="1" dirty="0" err="1">
                <a:solidFill>
                  <a:srgbClr val="005DE4"/>
                </a:solidFill>
                <a:latin typeface="Sailec"/>
                <a:cs typeface="Sailec"/>
              </a:rPr>
              <a:t>propuesta</a:t>
            </a:r>
            <a:r>
              <a:rPr lang="en-US" sz="4000" b="1" dirty="0">
                <a:solidFill>
                  <a:srgbClr val="005DE4"/>
                </a:solidFill>
                <a:latin typeface="Sailec"/>
                <a:cs typeface="Sailec"/>
              </a:rPr>
              <a:t> del </a:t>
            </a:r>
            <a:r>
              <a:rPr lang="en-US" sz="4000" b="1" dirty="0" err="1">
                <a:solidFill>
                  <a:srgbClr val="005DE4"/>
                </a:solidFill>
                <a:latin typeface="Sailec"/>
                <a:cs typeface="Sailec"/>
              </a:rPr>
              <a:t>Ministerio</a:t>
            </a:r>
            <a:r>
              <a:rPr lang="en-US" sz="4000" b="1" dirty="0">
                <a:solidFill>
                  <a:srgbClr val="005DE4"/>
                </a:solidFill>
                <a:latin typeface="Sailec"/>
                <a:cs typeface="Sailec"/>
              </a:rPr>
              <a:t>.</a:t>
            </a:r>
          </a:p>
        </p:txBody>
      </p:sp>
    </p:spTree>
    <p:extLst>
      <p:ext uri="{BB962C8B-B14F-4D97-AF65-F5344CB8AC3E}">
        <p14:creationId xmlns:p14="http://schemas.microsoft.com/office/powerpoint/2010/main" val="868194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274300" y="393700"/>
            <a:ext cx="2032000" cy="825178"/>
          </a:xfrm>
          <a:prstGeom prst="rect">
            <a:avLst/>
          </a:prstGeom>
        </p:spPr>
      </p:pic>
      <p:sp>
        <p:nvSpPr>
          <p:cNvPr id="6" name="Rectangle 5"/>
          <p:cNvSpPr/>
          <p:nvPr/>
        </p:nvSpPr>
        <p:spPr>
          <a:xfrm>
            <a:off x="471849" y="488434"/>
            <a:ext cx="5065351" cy="1077218"/>
          </a:xfrm>
          <a:prstGeom prst="rect">
            <a:avLst/>
          </a:prstGeom>
        </p:spPr>
        <p:txBody>
          <a:bodyPr wrap="square">
            <a:spAutoFit/>
          </a:bodyPr>
          <a:lstStyle/>
          <a:p>
            <a:r>
              <a:rPr lang="es-CL" sz="3200" b="1" dirty="0">
                <a:solidFill>
                  <a:srgbClr val="E83842"/>
                </a:solidFill>
                <a:latin typeface="Sailec Medium"/>
                <a:cs typeface="Sailec Medium"/>
              </a:rPr>
              <a:t>Serán sostenedores que aportan al país quienes:</a:t>
            </a:r>
          </a:p>
        </p:txBody>
      </p:sp>
      <p:sp>
        <p:nvSpPr>
          <p:cNvPr id="12" name="Subtítulo 2">
            <a:extLst>
              <a:ext uri="{FF2B5EF4-FFF2-40B4-BE49-F238E27FC236}">
                <a16:creationId xmlns:a16="http://schemas.microsoft.com/office/drawing/2014/main" id="{2E112A63-C992-4340-8A47-459E04EB2D3A}"/>
              </a:ext>
            </a:extLst>
          </p:cNvPr>
          <p:cNvSpPr>
            <a:spLocks noGrp="1"/>
          </p:cNvSpPr>
          <p:nvPr>
            <p:ph type="subTitle" idx="1"/>
          </p:nvPr>
        </p:nvSpPr>
        <p:spPr>
          <a:xfrm>
            <a:off x="1739900" y="1616477"/>
            <a:ext cx="8801100" cy="4810943"/>
          </a:xfrm>
        </p:spPr>
        <p:txBody>
          <a:bodyPr anchor="ctr">
            <a:noAutofit/>
          </a:bodyPr>
          <a:lstStyle/>
          <a:p>
            <a:pPr>
              <a:lnSpc>
                <a:spcPct val="110000"/>
              </a:lnSpc>
            </a:pPr>
            <a:r>
              <a:rPr lang="en-US" sz="4000" b="1" dirty="0" err="1">
                <a:solidFill>
                  <a:srgbClr val="005DE4"/>
                </a:solidFill>
                <a:latin typeface="Sailec"/>
                <a:cs typeface="Sailec"/>
              </a:rPr>
              <a:t>Definen</a:t>
            </a:r>
            <a:r>
              <a:rPr lang="en-US" sz="4000" b="1" dirty="0">
                <a:solidFill>
                  <a:srgbClr val="005DE4"/>
                </a:solidFill>
                <a:latin typeface="Sailec"/>
                <a:cs typeface="Sailec"/>
              </a:rPr>
              <a:t>, con el director, </a:t>
            </a:r>
            <a:r>
              <a:rPr lang="en-US" sz="4000" b="1" dirty="0" err="1">
                <a:solidFill>
                  <a:srgbClr val="005DE4"/>
                </a:solidFill>
                <a:latin typeface="Sailec"/>
                <a:cs typeface="Sailec"/>
              </a:rPr>
              <a:t>sistemas</a:t>
            </a:r>
            <a:r>
              <a:rPr lang="en-US" sz="4000" b="1" dirty="0">
                <a:solidFill>
                  <a:srgbClr val="005DE4"/>
                </a:solidFill>
                <a:latin typeface="Sailec"/>
                <a:cs typeface="Sailec"/>
              </a:rPr>
              <a:t> de </a:t>
            </a:r>
            <a:r>
              <a:rPr lang="en-US" sz="4000" b="1" dirty="0" err="1">
                <a:solidFill>
                  <a:srgbClr val="005DE4"/>
                </a:solidFill>
                <a:latin typeface="Sailec"/>
                <a:cs typeface="Sailec"/>
              </a:rPr>
              <a:t>apoyo</a:t>
            </a:r>
            <a:r>
              <a:rPr lang="en-US" sz="4000" b="1" dirty="0">
                <a:solidFill>
                  <a:srgbClr val="005DE4"/>
                </a:solidFill>
                <a:latin typeface="Sailec"/>
                <a:cs typeface="Sailec"/>
              </a:rPr>
              <a:t> en </a:t>
            </a:r>
            <a:r>
              <a:rPr lang="en-US" sz="4000" b="1" dirty="0" err="1">
                <a:solidFill>
                  <a:srgbClr val="005DE4"/>
                </a:solidFill>
                <a:latin typeface="Sailec"/>
                <a:cs typeface="Sailec"/>
              </a:rPr>
              <a:t>tiempo</a:t>
            </a:r>
            <a:r>
              <a:rPr lang="en-US" sz="4000" b="1" dirty="0">
                <a:solidFill>
                  <a:srgbClr val="005DE4"/>
                </a:solidFill>
                <a:latin typeface="Sailec"/>
                <a:cs typeface="Sailec"/>
              </a:rPr>
              <a:t> y/o </a:t>
            </a:r>
            <a:r>
              <a:rPr lang="en-US" sz="4000" b="1" dirty="0" err="1">
                <a:solidFill>
                  <a:srgbClr val="005DE4"/>
                </a:solidFill>
                <a:latin typeface="Sailec"/>
                <a:cs typeface="Sailec"/>
              </a:rPr>
              <a:t>recursos</a:t>
            </a:r>
            <a:r>
              <a:rPr lang="en-US" sz="4000" b="1" dirty="0">
                <a:solidFill>
                  <a:srgbClr val="005DE4"/>
                </a:solidFill>
                <a:latin typeface="Sailec"/>
                <a:cs typeface="Sailec"/>
              </a:rPr>
              <a:t> </a:t>
            </a:r>
            <a:r>
              <a:rPr lang="en-US" sz="4000" b="1" dirty="0" err="1">
                <a:solidFill>
                  <a:srgbClr val="005DE4"/>
                </a:solidFill>
                <a:latin typeface="Sailec"/>
                <a:cs typeface="Sailec"/>
              </a:rPr>
              <a:t>para</a:t>
            </a:r>
            <a:r>
              <a:rPr lang="en-US" sz="4000" b="1" dirty="0">
                <a:solidFill>
                  <a:srgbClr val="005DE4"/>
                </a:solidFill>
                <a:latin typeface="Sailec"/>
                <a:cs typeface="Sailec"/>
              </a:rPr>
              <a:t> la </a:t>
            </a:r>
            <a:r>
              <a:rPr lang="en-US" sz="4000" b="1" dirty="0" err="1">
                <a:solidFill>
                  <a:srgbClr val="005DE4"/>
                </a:solidFill>
                <a:latin typeface="Sailec"/>
                <a:cs typeface="Sailec"/>
              </a:rPr>
              <a:t>formación</a:t>
            </a:r>
            <a:r>
              <a:rPr lang="en-US" sz="4000" b="1" dirty="0">
                <a:solidFill>
                  <a:srgbClr val="005DE4"/>
                </a:solidFill>
                <a:latin typeface="Sailec"/>
                <a:cs typeface="Sailec"/>
              </a:rPr>
              <a:t> y </a:t>
            </a:r>
            <a:r>
              <a:rPr lang="en-US" sz="4000" b="1" dirty="0" err="1">
                <a:solidFill>
                  <a:srgbClr val="005DE4"/>
                </a:solidFill>
                <a:latin typeface="Sailec"/>
                <a:cs typeface="Sailec"/>
              </a:rPr>
              <a:t>desarrollo</a:t>
            </a:r>
            <a:r>
              <a:rPr lang="en-US" sz="4000" b="1" dirty="0">
                <a:solidFill>
                  <a:srgbClr val="005DE4"/>
                </a:solidFill>
                <a:latin typeface="Sailec"/>
                <a:cs typeface="Sailec"/>
              </a:rPr>
              <a:t> </a:t>
            </a:r>
            <a:r>
              <a:rPr lang="en-US" sz="4000" b="1" dirty="0" err="1">
                <a:solidFill>
                  <a:srgbClr val="005DE4"/>
                </a:solidFill>
                <a:latin typeface="Sailec"/>
                <a:cs typeface="Sailec"/>
              </a:rPr>
              <a:t>profesional</a:t>
            </a:r>
            <a:r>
              <a:rPr lang="en-US" sz="4000" b="1" dirty="0">
                <a:solidFill>
                  <a:srgbClr val="005DE4"/>
                </a:solidFill>
                <a:latin typeface="Sailec"/>
                <a:cs typeface="Sailec"/>
              </a:rPr>
              <a:t> </a:t>
            </a:r>
            <a:r>
              <a:rPr lang="en-US" sz="4000" b="1" dirty="0" err="1">
                <a:solidFill>
                  <a:srgbClr val="005DE4"/>
                </a:solidFill>
                <a:latin typeface="Sailec"/>
                <a:cs typeface="Sailec"/>
              </a:rPr>
              <a:t>interno</a:t>
            </a:r>
            <a:r>
              <a:rPr lang="en-US" sz="4000" b="1" dirty="0">
                <a:solidFill>
                  <a:srgbClr val="005DE4"/>
                </a:solidFill>
                <a:latin typeface="Sailec"/>
                <a:cs typeface="Sailec"/>
              </a:rPr>
              <a:t> de los </a:t>
            </a:r>
            <a:r>
              <a:rPr lang="en-US" sz="4000" b="1" dirty="0" err="1">
                <a:solidFill>
                  <a:srgbClr val="005DE4"/>
                </a:solidFill>
                <a:latin typeface="Sailec"/>
                <a:cs typeface="Sailec"/>
              </a:rPr>
              <a:t>profesores</a:t>
            </a:r>
            <a:r>
              <a:rPr lang="en-US" sz="4000" b="1" dirty="0">
                <a:solidFill>
                  <a:srgbClr val="005DE4"/>
                </a:solidFill>
                <a:latin typeface="Sailec"/>
                <a:cs typeface="Sailec"/>
              </a:rPr>
              <a:t> de </a:t>
            </a:r>
            <a:r>
              <a:rPr lang="en-US" sz="4000" b="1" dirty="0" err="1">
                <a:solidFill>
                  <a:srgbClr val="005DE4"/>
                </a:solidFill>
                <a:latin typeface="Sailec"/>
                <a:cs typeface="Sailec"/>
              </a:rPr>
              <a:t>este</a:t>
            </a:r>
            <a:r>
              <a:rPr lang="en-US" sz="4000" b="1" dirty="0">
                <a:solidFill>
                  <a:srgbClr val="005DE4"/>
                </a:solidFill>
                <a:latin typeface="Sailec"/>
                <a:cs typeface="Sailec"/>
              </a:rPr>
              <a:t> </a:t>
            </a:r>
            <a:r>
              <a:rPr lang="en-US" sz="4000" b="1" dirty="0" err="1">
                <a:solidFill>
                  <a:srgbClr val="005DE4"/>
                </a:solidFill>
                <a:latin typeface="Sailec"/>
                <a:cs typeface="Sailec"/>
              </a:rPr>
              <a:t>nivel</a:t>
            </a:r>
            <a:r>
              <a:rPr lang="en-US" sz="4000" b="1" dirty="0">
                <a:solidFill>
                  <a:srgbClr val="005DE4"/>
                </a:solidFill>
                <a:latin typeface="Sailec"/>
                <a:cs typeface="Sailec"/>
              </a:rPr>
              <a:t>.</a:t>
            </a:r>
          </a:p>
        </p:txBody>
      </p:sp>
    </p:spTree>
    <p:extLst>
      <p:ext uri="{BB962C8B-B14F-4D97-AF65-F5344CB8AC3E}">
        <p14:creationId xmlns:p14="http://schemas.microsoft.com/office/powerpoint/2010/main" val="342268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274300" y="393700"/>
            <a:ext cx="2032000" cy="825178"/>
          </a:xfrm>
          <a:prstGeom prst="rect">
            <a:avLst/>
          </a:prstGeom>
        </p:spPr>
      </p:pic>
      <p:sp>
        <p:nvSpPr>
          <p:cNvPr id="10" name="Subtítulo 2">
            <a:extLst>
              <a:ext uri="{FF2B5EF4-FFF2-40B4-BE49-F238E27FC236}">
                <a16:creationId xmlns:a16="http://schemas.microsoft.com/office/drawing/2014/main" id="{2E112A63-C992-4340-8A47-459E04EB2D3A}"/>
              </a:ext>
            </a:extLst>
          </p:cNvPr>
          <p:cNvSpPr txBox="1">
            <a:spLocks/>
          </p:cNvSpPr>
          <p:nvPr/>
        </p:nvSpPr>
        <p:spPr>
          <a:xfrm>
            <a:off x="1651000" y="5167404"/>
            <a:ext cx="8978900" cy="1082492"/>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3200" b="1" kern="1200">
                <a:solidFill>
                  <a:schemeClr val="tx1"/>
                </a:solidFill>
                <a:latin typeface="+mj-lt"/>
                <a:ea typeface="+mn-ea"/>
                <a:cs typeface="Sailec"/>
              </a:defRPr>
            </a:lvl1pPr>
            <a:lvl2pPr marL="457200" indent="0" algn="ctr" defTabSz="914400" rtl="0" eaLnBrk="1" latinLnBrk="0" hangingPunct="1">
              <a:lnSpc>
                <a:spcPct val="85000"/>
              </a:lnSpc>
              <a:spcBef>
                <a:spcPts val="600"/>
              </a:spcBef>
              <a:buFont typeface="Arial" pitchFamily="34" charset="0"/>
              <a:buNone/>
              <a:defRPr sz="2800" b="1" kern="1200">
                <a:solidFill>
                  <a:schemeClr val="tx1">
                    <a:lumMod val="75000"/>
                    <a:lumOff val="25000"/>
                  </a:schemeClr>
                </a:solidFill>
                <a:latin typeface="Sailec"/>
                <a:ea typeface="+mn-ea"/>
                <a:cs typeface="Sailec"/>
              </a:defRPr>
            </a:lvl2pPr>
            <a:lvl3pPr marL="914400" indent="0" algn="ctr" defTabSz="914400" rtl="0" eaLnBrk="1" latinLnBrk="0" hangingPunct="1">
              <a:lnSpc>
                <a:spcPct val="85000"/>
              </a:lnSpc>
              <a:spcBef>
                <a:spcPts val="600"/>
              </a:spcBef>
              <a:buFont typeface="Arial" pitchFamily="34" charset="0"/>
              <a:buNone/>
              <a:defRPr sz="2400" b="1" i="1" kern="1200">
                <a:solidFill>
                  <a:schemeClr val="tx1">
                    <a:lumMod val="65000"/>
                    <a:lumOff val="35000"/>
                  </a:schemeClr>
                </a:solidFill>
                <a:latin typeface="Sailec"/>
                <a:ea typeface="+mn-ea"/>
                <a:cs typeface="Sailec"/>
              </a:defRPr>
            </a:lvl3pPr>
            <a:lvl4pPr marL="1371600" indent="0" algn="ctr" defTabSz="914400" rtl="0" eaLnBrk="1" latinLnBrk="0" hangingPunct="1">
              <a:lnSpc>
                <a:spcPct val="85000"/>
              </a:lnSpc>
              <a:spcBef>
                <a:spcPts val="600"/>
              </a:spcBef>
              <a:buFont typeface="Arial" pitchFamily="34" charset="0"/>
              <a:buNone/>
              <a:defRPr sz="2000" b="1" kern="1200">
                <a:solidFill>
                  <a:schemeClr val="tx1">
                    <a:lumMod val="65000"/>
                    <a:lumOff val="35000"/>
                  </a:schemeClr>
                </a:solidFill>
                <a:latin typeface="Sailec"/>
                <a:ea typeface="+mn-ea"/>
                <a:cs typeface="Sailec"/>
              </a:defRPr>
            </a:lvl4pPr>
            <a:lvl5pPr marL="1828800" indent="0" algn="ctr" defTabSz="914400" rtl="0" eaLnBrk="1" latinLnBrk="0" hangingPunct="1">
              <a:lnSpc>
                <a:spcPct val="85000"/>
              </a:lnSpc>
              <a:spcBef>
                <a:spcPts val="600"/>
              </a:spcBef>
              <a:buFont typeface="Arial" pitchFamily="34" charset="0"/>
              <a:buNone/>
              <a:defRPr sz="2000" b="1" kern="1200">
                <a:solidFill>
                  <a:schemeClr val="tx1">
                    <a:lumMod val="65000"/>
                    <a:lumOff val="35000"/>
                  </a:schemeClr>
                </a:solidFill>
                <a:latin typeface="Sailec"/>
                <a:ea typeface="+mn-ea"/>
                <a:cs typeface="Sailec"/>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65000"/>
                    <a:lumOff val="35000"/>
                  </a:schemeClr>
                </a:solidFill>
                <a:latin typeface="+mn-lt"/>
                <a:ea typeface="+mn-ea"/>
                <a:cs typeface="+mn-cs"/>
              </a:defRPr>
            </a:lvl9pPr>
          </a:lstStyle>
          <a:p>
            <a:pPr algn="ctr">
              <a:lnSpc>
                <a:spcPct val="110000"/>
              </a:lnSpc>
            </a:pPr>
            <a:endParaRPr lang="en-US" sz="2400" dirty="0">
              <a:solidFill>
                <a:srgbClr val="404040"/>
              </a:solidFill>
              <a:latin typeface="Sailec"/>
            </a:endParaRPr>
          </a:p>
        </p:txBody>
      </p:sp>
      <p:sp>
        <p:nvSpPr>
          <p:cNvPr id="6" name="Rectangle 5"/>
          <p:cNvSpPr/>
          <p:nvPr/>
        </p:nvSpPr>
        <p:spPr>
          <a:xfrm>
            <a:off x="471849" y="488434"/>
            <a:ext cx="5065351" cy="1077218"/>
          </a:xfrm>
          <a:prstGeom prst="rect">
            <a:avLst/>
          </a:prstGeom>
        </p:spPr>
        <p:txBody>
          <a:bodyPr wrap="square">
            <a:spAutoFit/>
          </a:bodyPr>
          <a:lstStyle/>
          <a:p>
            <a:r>
              <a:rPr lang="es-CL" sz="3200" b="1" dirty="0">
                <a:solidFill>
                  <a:srgbClr val="E83842"/>
                </a:solidFill>
                <a:latin typeface="Sailec Medium"/>
                <a:cs typeface="Sailec Medium"/>
              </a:rPr>
              <a:t>Serán sostenedores que aportan al país quienes:</a:t>
            </a:r>
          </a:p>
        </p:txBody>
      </p:sp>
      <p:sp>
        <p:nvSpPr>
          <p:cNvPr id="7" name="Subtítulo 2">
            <a:extLst>
              <a:ext uri="{FF2B5EF4-FFF2-40B4-BE49-F238E27FC236}">
                <a16:creationId xmlns:a16="http://schemas.microsoft.com/office/drawing/2014/main" id="{2E112A63-C992-4340-8A47-459E04EB2D3A}"/>
              </a:ext>
            </a:extLst>
          </p:cNvPr>
          <p:cNvSpPr>
            <a:spLocks noGrp="1"/>
          </p:cNvSpPr>
          <p:nvPr>
            <p:ph type="subTitle" idx="1"/>
          </p:nvPr>
        </p:nvSpPr>
        <p:spPr>
          <a:xfrm>
            <a:off x="1739900" y="1616477"/>
            <a:ext cx="8801100" cy="4810943"/>
          </a:xfrm>
        </p:spPr>
        <p:txBody>
          <a:bodyPr anchor="ctr">
            <a:noAutofit/>
          </a:bodyPr>
          <a:lstStyle/>
          <a:p>
            <a:pPr>
              <a:lnSpc>
                <a:spcPct val="110000"/>
              </a:lnSpc>
            </a:pPr>
            <a:r>
              <a:rPr lang="en-US" sz="4000" b="1" dirty="0" err="1">
                <a:solidFill>
                  <a:srgbClr val="005DE4"/>
                </a:solidFill>
                <a:latin typeface="Sailec"/>
                <a:cs typeface="Sailec"/>
              </a:rPr>
              <a:t>Realizan</a:t>
            </a:r>
            <a:r>
              <a:rPr lang="en-US" sz="4000" b="1" dirty="0">
                <a:solidFill>
                  <a:srgbClr val="005DE4"/>
                </a:solidFill>
                <a:latin typeface="Sailec"/>
                <a:cs typeface="Sailec"/>
              </a:rPr>
              <a:t> </a:t>
            </a:r>
            <a:r>
              <a:rPr lang="en-US" sz="4000" b="1" dirty="0" err="1">
                <a:solidFill>
                  <a:srgbClr val="005DE4"/>
                </a:solidFill>
                <a:latin typeface="Sailec"/>
                <a:cs typeface="Sailec"/>
              </a:rPr>
              <a:t>seguimiento</a:t>
            </a:r>
            <a:r>
              <a:rPr lang="en-US" sz="4000" b="1" dirty="0">
                <a:solidFill>
                  <a:srgbClr val="005DE4"/>
                </a:solidFill>
                <a:latin typeface="Sailec"/>
                <a:cs typeface="Sailec"/>
              </a:rPr>
              <a:t> a los </a:t>
            </a:r>
            <a:r>
              <a:rPr lang="en-US" sz="4000" b="1" dirty="0" err="1">
                <a:solidFill>
                  <a:srgbClr val="005DE4"/>
                </a:solidFill>
                <a:latin typeface="Sailec"/>
                <a:cs typeface="Sailec"/>
              </a:rPr>
              <a:t>resultados</a:t>
            </a:r>
            <a:r>
              <a:rPr lang="en-US" sz="4000" b="1" dirty="0">
                <a:solidFill>
                  <a:srgbClr val="005DE4"/>
                </a:solidFill>
                <a:latin typeface="Sailec"/>
                <a:cs typeface="Sailec"/>
              </a:rPr>
              <a:t> de </a:t>
            </a:r>
            <a:r>
              <a:rPr lang="en-US" sz="4000" b="1" dirty="0" err="1">
                <a:solidFill>
                  <a:srgbClr val="005DE4"/>
                </a:solidFill>
                <a:latin typeface="Sailec"/>
                <a:cs typeface="Sailec"/>
              </a:rPr>
              <a:t>lectura</a:t>
            </a:r>
            <a:r>
              <a:rPr lang="en-US" sz="4000" b="1" dirty="0">
                <a:solidFill>
                  <a:srgbClr val="005DE4"/>
                </a:solidFill>
                <a:latin typeface="Sailec"/>
                <a:cs typeface="Sailec"/>
              </a:rPr>
              <a:t> en </a:t>
            </a:r>
            <a:r>
              <a:rPr lang="en-US" sz="4000" b="1" dirty="0" err="1">
                <a:solidFill>
                  <a:srgbClr val="005DE4"/>
                </a:solidFill>
                <a:latin typeface="Sailec"/>
                <a:cs typeface="Sailec"/>
              </a:rPr>
              <a:t>todos</a:t>
            </a:r>
            <a:r>
              <a:rPr lang="en-US" sz="4000" b="1" dirty="0">
                <a:solidFill>
                  <a:srgbClr val="005DE4"/>
                </a:solidFill>
                <a:latin typeface="Sailec"/>
                <a:cs typeface="Sailec"/>
              </a:rPr>
              <a:t> </a:t>
            </a:r>
            <a:r>
              <a:rPr lang="en-US" sz="4000" b="1" dirty="0" err="1">
                <a:solidFill>
                  <a:srgbClr val="005DE4"/>
                </a:solidFill>
                <a:latin typeface="Sailec"/>
                <a:cs typeface="Sailec"/>
              </a:rPr>
              <a:t>sus</a:t>
            </a:r>
            <a:r>
              <a:rPr lang="en-US" sz="4000" b="1" dirty="0">
                <a:solidFill>
                  <a:srgbClr val="005DE4"/>
                </a:solidFill>
                <a:latin typeface="Sailec"/>
                <a:cs typeface="Sailec"/>
              </a:rPr>
              <a:t> </a:t>
            </a:r>
            <a:r>
              <a:rPr lang="en-US" sz="4000" b="1" dirty="0" err="1">
                <a:solidFill>
                  <a:srgbClr val="005DE4"/>
                </a:solidFill>
                <a:latin typeface="Sailec"/>
                <a:cs typeface="Sailec"/>
              </a:rPr>
              <a:t>estudiantes</a:t>
            </a:r>
            <a:r>
              <a:rPr lang="en-US" sz="4000" b="1" dirty="0">
                <a:solidFill>
                  <a:srgbClr val="005DE4"/>
                </a:solidFill>
                <a:latin typeface="Sailec"/>
                <a:cs typeface="Sailec"/>
              </a:rPr>
              <a:t> y se </a:t>
            </a:r>
            <a:r>
              <a:rPr lang="en-US" sz="4000" b="1" dirty="0" err="1">
                <a:solidFill>
                  <a:srgbClr val="005DE4"/>
                </a:solidFill>
                <a:latin typeface="Sailec"/>
                <a:cs typeface="Sailec"/>
              </a:rPr>
              <a:t>involucran</a:t>
            </a:r>
            <a:r>
              <a:rPr lang="en-US" sz="4000" b="1" dirty="0">
                <a:solidFill>
                  <a:srgbClr val="005DE4"/>
                </a:solidFill>
                <a:latin typeface="Sailec"/>
                <a:cs typeface="Sailec"/>
              </a:rPr>
              <a:t>.</a:t>
            </a:r>
          </a:p>
        </p:txBody>
      </p:sp>
    </p:spTree>
    <p:extLst>
      <p:ext uri="{BB962C8B-B14F-4D97-AF65-F5344CB8AC3E}">
        <p14:creationId xmlns:p14="http://schemas.microsoft.com/office/powerpoint/2010/main" val="3007625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274300" y="393700"/>
            <a:ext cx="2032000" cy="825178"/>
          </a:xfrm>
          <a:prstGeom prst="rect">
            <a:avLst/>
          </a:prstGeom>
        </p:spPr>
      </p:pic>
      <p:sp>
        <p:nvSpPr>
          <p:cNvPr id="6" name="Rectangle 5"/>
          <p:cNvSpPr/>
          <p:nvPr/>
        </p:nvSpPr>
        <p:spPr>
          <a:xfrm>
            <a:off x="471849" y="488434"/>
            <a:ext cx="5065351" cy="1077218"/>
          </a:xfrm>
          <a:prstGeom prst="rect">
            <a:avLst/>
          </a:prstGeom>
        </p:spPr>
        <p:txBody>
          <a:bodyPr wrap="square">
            <a:spAutoFit/>
          </a:bodyPr>
          <a:lstStyle/>
          <a:p>
            <a:r>
              <a:rPr lang="es-CL" sz="3200" b="1" dirty="0">
                <a:solidFill>
                  <a:srgbClr val="E83842"/>
                </a:solidFill>
                <a:latin typeface="Sailec Medium"/>
                <a:cs typeface="Sailec Medium"/>
              </a:rPr>
              <a:t>Serán sostenedores que aportan al país quienes:</a:t>
            </a:r>
          </a:p>
        </p:txBody>
      </p:sp>
      <p:sp>
        <p:nvSpPr>
          <p:cNvPr id="7" name="Subtítulo 2">
            <a:extLst>
              <a:ext uri="{FF2B5EF4-FFF2-40B4-BE49-F238E27FC236}">
                <a16:creationId xmlns:a16="http://schemas.microsoft.com/office/drawing/2014/main" id="{2E112A63-C992-4340-8A47-459E04EB2D3A}"/>
              </a:ext>
            </a:extLst>
          </p:cNvPr>
          <p:cNvSpPr>
            <a:spLocks noGrp="1"/>
          </p:cNvSpPr>
          <p:nvPr>
            <p:ph type="subTitle" idx="1"/>
          </p:nvPr>
        </p:nvSpPr>
        <p:spPr>
          <a:xfrm>
            <a:off x="1739900" y="1616477"/>
            <a:ext cx="8801100" cy="4810943"/>
          </a:xfrm>
        </p:spPr>
        <p:txBody>
          <a:bodyPr anchor="ctr">
            <a:noAutofit/>
          </a:bodyPr>
          <a:lstStyle/>
          <a:p>
            <a:pPr>
              <a:lnSpc>
                <a:spcPct val="110000"/>
              </a:lnSpc>
            </a:pPr>
            <a:r>
              <a:rPr lang="en-US" sz="4000" b="1" dirty="0" err="1">
                <a:solidFill>
                  <a:srgbClr val="005DE4"/>
                </a:solidFill>
                <a:latin typeface="Sailec"/>
                <a:cs typeface="Sailec"/>
              </a:rPr>
              <a:t>Aseguran</a:t>
            </a:r>
            <a:r>
              <a:rPr lang="en-US" sz="4000" b="1" dirty="0">
                <a:solidFill>
                  <a:srgbClr val="005DE4"/>
                </a:solidFill>
                <a:latin typeface="Sailec"/>
                <a:cs typeface="Sailec"/>
              </a:rPr>
              <a:t> los </a:t>
            </a:r>
            <a:r>
              <a:rPr lang="en-US" sz="4000" b="1" dirty="0" err="1">
                <a:solidFill>
                  <a:srgbClr val="005DE4"/>
                </a:solidFill>
                <a:latin typeface="Sailec"/>
                <a:cs typeface="Sailec"/>
              </a:rPr>
              <a:t>recursos</a:t>
            </a:r>
            <a:r>
              <a:rPr lang="en-US" sz="4000" b="1" dirty="0">
                <a:solidFill>
                  <a:srgbClr val="005DE4"/>
                </a:solidFill>
                <a:latin typeface="Sailec"/>
                <a:cs typeface="Sailec"/>
              </a:rPr>
              <a:t> </a:t>
            </a:r>
            <a:r>
              <a:rPr lang="en-US" sz="4000" b="1" dirty="0" err="1">
                <a:solidFill>
                  <a:srgbClr val="005DE4"/>
                </a:solidFill>
                <a:latin typeface="Sailec"/>
                <a:cs typeface="Sailec"/>
              </a:rPr>
              <a:t>para</a:t>
            </a:r>
            <a:r>
              <a:rPr lang="en-US" sz="4000" b="1" dirty="0">
                <a:solidFill>
                  <a:srgbClr val="005DE4"/>
                </a:solidFill>
                <a:latin typeface="Sailec"/>
                <a:cs typeface="Sailec"/>
              </a:rPr>
              <a:t> </a:t>
            </a:r>
            <a:r>
              <a:rPr lang="en-US" sz="4000" b="1" dirty="0" err="1">
                <a:solidFill>
                  <a:srgbClr val="005DE4"/>
                </a:solidFill>
                <a:latin typeface="Sailec"/>
                <a:cs typeface="Sailec"/>
              </a:rPr>
              <a:t>convertir</a:t>
            </a:r>
            <a:r>
              <a:rPr lang="en-US" sz="4000" b="1" dirty="0">
                <a:solidFill>
                  <a:srgbClr val="005DE4"/>
                </a:solidFill>
                <a:latin typeface="Sailec"/>
                <a:cs typeface="Sailec"/>
              </a:rPr>
              <a:t> la </a:t>
            </a:r>
            <a:r>
              <a:rPr lang="en-US" sz="4000" b="1" dirty="0" err="1">
                <a:solidFill>
                  <a:srgbClr val="005DE4"/>
                </a:solidFill>
                <a:latin typeface="Sailec"/>
                <a:cs typeface="Sailec"/>
              </a:rPr>
              <a:t>biblioteca</a:t>
            </a:r>
            <a:r>
              <a:rPr lang="en-US" sz="4000" b="1" dirty="0">
                <a:solidFill>
                  <a:srgbClr val="005DE4"/>
                </a:solidFill>
                <a:latin typeface="Sailec"/>
                <a:cs typeface="Sailec"/>
              </a:rPr>
              <a:t> </a:t>
            </a:r>
            <a:r>
              <a:rPr lang="en-US" sz="4000" b="1" dirty="0" err="1">
                <a:solidFill>
                  <a:srgbClr val="005DE4"/>
                </a:solidFill>
                <a:latin typeface="Sailec"/>
                <a:cs typeface="Sailec"/>
              </a:rPr>
              <a:t>como</a:t>
            </a:r>
            <a:r>
              <a:rPr lang="en-US" sz="4000" b="1" dirty="0">
                <a:solidFill>
                  <a:srgbClr val="005DE4"/>
                </a:solidFill>
                <a:latin typeface="Sailec"/>
                <a:cs typeface="Sailec"/>
              </a:rPr>
              <a:t> </a:t>
            </a:r>
            <a:r>
              <a:rPr lang="en-US" sz="4000" b="1" dirty="0" err="1">
                <a:solidFill>
                  <a:srgbClr val="005DE4"/>
                </a:solidFill>
                <a:latin typeface="Sailec"/>
                <a:cs typeface="Sailec"/>
              </a:rPr>
              <a:t>centro</a:t>
            </a:r>
            <a:r>
              <a:rPr lang="en-US" sz="4000" b="1" dirty="0">
                <a:solidFill>
                  <a:srgbClr val="005DE4"/>
                </a:solidFill>
                <a:latin typeface="Sailec"/>
                <a:cs typeface="Sailec"/>
              </a:rPr>
              <a:t> lector.</a:t>
            </a:r>
          </a:p>
        </p:txBody>
      </p:sp>
    </p:spTree>
    <p:extLst>
      <p:ext uri="{BB962C8B-B14F-4D97-AF65-F5344CB8AC3E}">
        <p14:creationId xmlns:p14="http://schemas.microsoft.com/office/powerpoint/2010/main" val="1832780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274300" y="393700"/>
            <a:ext cx="2032000" cy="825178"/>
          </a:xfrm>
          <a:prstGeom prst="rect">
            <a:avLst/>
          </a:prstGeom>
        </p:spPr>
      </p:pic>
      <p:sp>
        <p:nvSpPr>
          <p:cNvPr id="6" name="Rectangle 5"/>
          <p:cNvSpPr/>
          <p:nvPr/>
        </p:nvSpPr>
        <p:spPr>
          <a:xfrm>
            <a:off x="471849" y="488434"/>
            <a:ext cx="5065351" cy="1077218"/>
          </a:xfrm>
          <a:prstGeom prst="rect">
            <a:avLst/>
          </a:prstGeom>
        </p:spPr>
        <p:txBody>
          <a:bodyPr wrap="square">
            <a:spAutoFit/>
          </a:bodyPr>
          <a:lstStyle/>
          <a:p>
            <a:r>
              <a:rPr lang="es-CL" sz="3200" b="1" dirty="0">
                <a:solidFill>
                  <a:srgbClr val="E83842"/>
                </a:solidFill>
                <a:latin typeface="Sailec Medium"/>
                <a:cs typeface="Sailec Medium"/>
              </a:rPr>
              <a:t>Serán sostenedores que aportan al país quienes:</a:t>
            </a:r>
          </a:p>
        </p:txBody>
      </p:sp>
      <p:sp>
        <p:nvSpPr>
          <p:cNvPr id="7" name="Subtítulo 2">
            <a:extLst>
              <a:ext uri="{FF2B5EF4-FFF2-40B4-BE49-F238E27FC236}">
                <a16:creationId xmlns:a16="http://schemas.microsoft.com/office/drawing/2014/main" id="{2E112A63-C992-4340-8A47-459E04EB2D3A}"/>
              </a:ext>
            </a:extLst>
          </p:cNvPr>
          <p:cNvSpPr>
            <a:spLocks noGrp="1"/>
          </p:cNvSpPr>
          <p:nvPr>
            <p:ph type="subTitle" idx="1"/>
          </p:nvPr>
        </p:nvSpPr>
        <p:spPr>
          <a:xfrm>
            <a:off x="1739900" y="1616477"/>
            <a:ext cx="8801100" cy="4810943"/>
          </a:xfrm>
        </p:spPr>
        <p:txBody>
          <a:bodyPr anchor="ctr">
            <a:noAutofit/>
          </a:bodyPr>
          <a:lstStyle/>
          <a:p>
            <a:pPr>
              <a:lnSpc>
                <a:spcPct val="110000"/>
              </a:lnSpc>
            </a:pPr>
            <a:r>
              <a:rPr lang="en-US" sz="4000" b="1" dirty="0" err="1">
                <a:solidFill>
                  <a:srgbClr val="005DE4"/>
                </a:solidFill>
                <a:latin typeface="Sailec"/>
                <a:cs typeface="Sailec"/>
              </a:rPr>
              <a:t>Aprovechan</a:t>
            </a:r>
            <a:r>
              <a:rPr lang="en-US" sz="4000" b="1" dirty="0">
                <a:solidFill>
                  <a:srgbClr val="005DE4"/>
                </a:solidFill>
                <a:latin typeface="Sailec"/>
                <a:cs typeface="Sailec"/>
              </a:rPr>
              <a:t> </a:t>
            </a:r>
            <a:r>
              <a:rPr lang="en-US" sz="4000" b="1" dirty="0" err="1">
                <a:solidFill>
                  <a:srgbClr val="005DE4"/>
                </a:solidFill>
                <a:latin typeface="Sailec"/>
                <a:cs typeface="Sailec"/>
              </a:rPr>
              <a:t>materiales</a:t>
            </a:r>
            <a:r>
              <a:rPr lang="en-US" sz="4000" b="1" dirty="0">
                <a:solidFill>
                  <a:srgbClr val="005DE4"/>
                </a:solidFill>
                <a:latin typeface="Sailec"/>
                <a:cs typeface="Sailec"/>
              </a:rPr>
              <a:t> del set Leo </a:t>
            </a:r>
            <a:r>
              <a:rPr lang="en-US" sz="4000" b="1" dirty="0" err="1">
                <a:solidFill>
                  <a:srgbClr val="005DE4"/>
                </a:solidFill>
                <a:latin typeface="Sailec"/>
                <a:cs typeface="Sailec"/>
              </a:rPr>
              <a:t>Primero</a:t>
            </a:r>
            <a:r>
              <a:rPr lang="en-US" sz="4000" b="1" dirty="0">
                <a:solidFill>
                  <a:srgbClr val="005DE4"/>
                </a:solidFill>
                <a:latin typeface="Sailec"/>
                <a:cs typeface="Sailec"/>
              </a:rPr>
              <a:t> </a:t>
            </a:r>
            <a:r>
              <a:rPr lang="en-US" sz="4000" b="1" dirty="0" err="1">
                <a:solidFill>
                  <a:srgbClr val="005DE4"/>
                </a:solidFill>
                <a:latin typeface="Sailec"/>
                <a:cs typeface="Sailec"/>
              </a:rPr>
              <a:t>como</a:t>
            </a:r>
            <a:r>
              <a:rPr lang="en-US" sz="4000" b="1" dirty="0">
                <a:solidFill>
                  <a:srgbClr val="005DE4"/>
                </a:solidFill>
                <a:latin typeface="Sailec"/>
                <a:cs typeface="Sailec"/>
              </a:rPr>
              <a:t> parte de un plan y </a:t>
            </a:r>
            <a:r>
              <a:rPr lang="en-US" sz="4000" b="1" dirty="0" err="1">
                <a:solidFill>
                  <a:srgbClr val="005DE4"/>
                </a:solidFill>
                <a:latin typeface="Sailec"/>
                <a:cs typeface="Sailec"/>
              </a:rPr>
              <a:t>aseguran</a:t>
            </a:r>
            <a:r>
              <a:rPr lang="en-US" sz="4000" b="1" dirty="0">
                <a:solidFill>
                  <a:srgbClr val="005DE4"/>
                </a:solidFill>
                <a:latin typeface="Sailec"/>
                <a:cs typeface="Sailec"/>
              </a:rPr>
              <a:t> </a:t>
            </a:r>
            <a:r>
              <a:rPr lang="en-US" sz="4000" b="1" dirty="0" err="1">
                <a:solidFill>
                  <a:srgbClr val="005DE4"/>
                </a:solidFill>
                <a:latin typeface="Sailec"/>
                <a:cs typeface="Sailec"/>
              </a:rPr>
              <a:t>su</a:t>
            </a:r>
            <a:r>
              <a:rPr lang="en-US" sz="4000" b="1" dirty="0">
                <a:solidFill>
                  <a:srgbClr val="005DE4"/>
                </a:solidFill>
                <a:latin typeface="Sailec"/>
                <a:cs typeface="Sailec"/>
              </a:rPr>
              <a:t> </a:t>
            </a:r>
            <a:r>
              <a:rPr lang="en-US" sz="4000" b="1" dirty="0" err="1">
                <a:solidFill>
                  <a:srgbClr val="005DE4"/>
                </a:solidFill>
                <a:latin typeface="Sailec"/>
                <a:cs typeface="Sailec"/>
              </a:rPr>
              <a:t>uso</a:t>
            </a:r>
            <a:r>
              <a:rPr lang="en-US" sz="4000" b="1" dirty="0">
                <a:solidFill>
                  <a:srgbClr val="005DE4"/>
                </a:solidFill>
                <a:latin typeface="Sailec"/>
                <a:cs typeface="Sailec"/>
              </a:rPr>
              <a:t>.</a:t>
            </a:r>
          </a:p>
        </p:txBody>
      </p:sp>
    </p:spTree>
    <p:extLst>
      <p:ext uri="{BB962C8B-B14F-4D97-AF65-F5344CB8AC3E}">
        <p14:creationId xmlns:p14="http://schemas.microsoft.com/office/powerpoint/2010/main" val="159935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84E33F4-A1B9-48EF-AFF3-73A98D83B6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63930" y="1491875"/>
            <a:ext cx="7745622" cy="5193318"/>
          </a:xfrm>
          <a:prstGeom prst="rect">
            <a:avLst/>
          </a:prstGeom>
          <a:noFill/>
          <a:ln>
            <a:noFill/>
          </a:ln>
        </p:spPr>
      </p:pic>
      <p:sp>
        <p:nvSpPr>
          <p:cNvPr id="10" name="Título 1">
            <a:extLst>
              <a:ext uri="{FF2B5EF4-FFF2-40B4-BE49-F238E27FC236}">
                <a16:creationId xmlns:a16="http://schemas.microsoft.com/office/drawing/2014/main" id="{85685B60-3266-4393-B4B7-90DE12088D0B}"/>
              </a:ext>
            </a:extLst>
          </p:cNvPr>
          <p:cNvSpPr txBox="1">
            <a:spLocks/>
          </p:cNvSpPr>
          <p:nvPr/>
        </p:nvSpPr>
        <p:spPr>
          <a:xfrm>
            <a:off x="4311478" y="172807"/>
            <a:ext cx="7099300" cy="1441949"/>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r>
              <a:rPr lang="es-CL" sz="2800" b="1" spc="0" dirty="0">
                <a:solidFill>
                  <a:srgbClr val="E83842"/>
                </a:solidFill>
                <a:latin typeface="Sailec"/>
                <a:cs typeface="Sailec"/>
              </a:rPr>
              <a:t>Estudio Nacional </a:t>
            </a:r>
          </a:p>
          <a:p>
            <a:pPr>
              <a:lnSpc>
                <a:spcPct val="100000"/>
              </a:lnSpc>
            </a:pPr>
            <a:r>
              <a:rPr lang="es-CL" sz="2800" b="1" spc="0" dirty="0">
                <a:solidFill>
                  <a:srgbClr val="005DE4"/>
                </a:solidFill>
                <a:latin typeface="Sailec"/>
                <a:cs typeface="Sailec"/>
              </a:rPr>
              <a:t>Lectura 2017 - 2º básico</a:t>
            </a:r>
          </a:p>
        </p:txBody>
      </p:sp>
      <p:sp>
        <p:nvSpPr>
          <p:cNvPr id="9" name="Rectángulo 5">
            <a:extLst>
              <a:ext uri="{FF2B5EF4-FFF2-40B4-BE49-F238E27FC236}">
                <a16:creationId xmlns:a16="http://schemas.microsoft.com/office/drawing/2014/main" id="{073E4AAD-7EE8-4238-85C1-04AE0FC26DAB}"/>
              </a:ext>
            </a:extLst>
          </p:cNvPr>
          <p:cNvSpPr/>
          <p:nvPr/>
        </p:nvSpPr>
        <p:spPr>
          <a:xfrm>
            <a:off x="257734" y="1215137"/>
            <a:ext cx="3677346" cy="1877437"/>
          </a:xfrm>
          <a:prstGeom prst="rect">
            <a:avLst/>
          </a:prstGeom>
        </p:spPr>
        <p:txBody>
          <a:bodyPr wrap="square">
            <a:spAutoFit/>
          </a:bodyPr>
          <a:lstStyle/>
          <a:p>
            <a:r>
              <a:rPr lang="es-ES" sz="6000" b="1" dirty="0">
                <a:solidFill>
                  <a:srgbClr val="E83842"/>
                </a:solidFill>
                <a:latin typeface="Sailec"/>
                <a:ea typeface="Calibri" panose="020F0502020204030204" pitchFamily="34" charset="0"/>
                <a:cs typeface="Sailec"/>
              </a:rPr>
              <a:t>57% </a:t>
            </a:r>
          </a:p>
          <a:p>
            <a:r>
              <a:rPr lang="es-ES" sz="2800" b="1" dirty="0">
                <a:solidFill>
                  <a:srgbClr val="E83842"/>
                </a:solidFill>
                <a:latin typeface="Sailec"/>
                <a:ea typeface="Calibri" panose="020F0502020204030204" pitchFamily="34" charset="0"/>
                <a:cs typeface="Sailec"/>
              </a:rPr>
              <a:t>nivel insuficiente</a:t>
            </a:r>
          </a:p>
          <a:p>
            <a:endParaRPr lang="es-CL" sz="2800" b="1" dirty="0">
              <a:solidFill>
                <a:srgbClr val="E83842"/>
              </a:solidFill>
              <a:latin typeface="Sailec"/>
              <a:cs typeface="Sailec"/>
            </a:endParaRPr>
          </a:p>
        </p:txBody>
      </p:sp>
      <p:sp>
        <p:nvSpPr>
          <p:cNvPr id="12" name="Rectángulo 7">
            <a:extLst>
              <a:ext uri="{FF2B5EF4-FFF2-40B4-BE49-F238E27FC236}">
                <a16:creationId xmlns:a16="http://schemas.microsoft.com/office/drawing/2014/main" id="{1025E37C-600A-4C69-B536-1D5E89813585}"/>
              </a:ext>
            </a:extLst>
          </p:cNvPr>
          <p:cNvSpPr/>
          <p:nvPr/>
        </p:nvSpPr>
        <p:spPr>
          <a:xfrm>
            <a:off x="-177798" y="3157015"/>
            <a:ext cx="4624613" cy="3124650"/>
          </a:xfrm>
          <a:prstGeom prst="rect">
            <a:avLst/>
          </a:prstGeom>
        </p:spPr>
        <p:txBody>
          <a:bodyPr wrap="square">
            <a:spAutoFit/>
          </a:bodyPr>
          <a:lstStyle/>
          <a:p>
            <a:pPr lvl="1">
              <a:lnSpc>
                <a:spcPct val="107000"/>
              </a:lnSpc>
              <a:spcAft>
                <a:spcPts val="800"/>
              </a:spcAft>
            </a:pPr>
            <a:r>
              <a:rPr lang="es-ES" sz="6000" b="1" dirty="0">
                <a:solidFill>
                  <a:srgbClr val="E83842"/>
                </a:solidFill>
                <a:latin typeface="Sailec"/>
                <a:ea typeface="Calibri" panose="020F0502020204030204" pitchFamily="34" charset="0"/>
                <a:cs typeface="Sailec"/>
              </a:rPr>
              <a:t>5% </a:t>
            </a:r>
          </a:p>
          <a:p>
            <a:pPr lvl="1">
              <a:lnSpc>
                <a:spcPct val="107000"/>
              </a:lnSpc>
              <a:spcAft>
                <a:spcPts val="800"/>
              </a:spcAft>
            </a:pPr>
            <a:r>
              <a:rPr lang="es-ES" sz="2800" b="1" dirty="0">
                <a:solidFill>
                  <a:srgbClr val="E83842"/>
                </a:solidFill>
                <a:latin typeface="Sailec"/>
                <a:ea typeface="Calibri" panose="020F0502020204030204" pitchFamily="34" charset="0"/>
                <a:cs typeface="Sailec"/>
              </a:rPr>
              <a:t>de estos logra repuntar a un nivel adecuado</a:t>
            </a:r>
            <a:endParaRPr lang="es-CL" sz="2800" b="1" dirty="0">
              <a:solidFill>
                <a:srgbClr val="E83842"/>
              </a:solidFill>
              <a:latin typeface="Sailec"/>
              <a:cs typeface="Sailec"/>
            </a:endParaRPr>
          </a:p>
          <a:p>
            <a:pPr lvl="1" algn="just">
              <a:lnSpc>
                <a:spcPct val="107000"/>
              </a:lnSpc>
              <a:spcAft>
                <a:spcPts val="800"/>
              </a:spcAft>
            </a:pPr>
            <a:endParaRPr lang="es-CL" sz="2800" b="1" dirty="0">
              <a:solidFill>
                <a:srgbClr val="E83842"/>
              </a:solidFill>
              <a:effectLst/>
              <a:latin typeface="Sailec"/>
              <a:ea typeface="Calibri" panose="020F0502020204030204" pitchFamily="34" charset="0"/>
              <a:cs typeface="Sailec"/>
            </a:endParaRPr>
          </a:p>
        </p:txBody>
      </p:sp>
    </p:spTree>
    <p:extLst>
      <p:ext uri="{BB962C8B-B14F-4D97-AF65-F5344CB8AC3E}">
        <p14:creationId xmlns:p14="http://schemas.microsoft.com/office/powerpoint/2010/main" val="114734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4EF0640-4CC0-477D-B784-99D63604A547}"/>
              </a:ext>
            </a:extLst>
          </p:cNvPr>
          <p:cNvSpPr/>
          <p:nvPr/>
        </p:nvSpPr>
        <p:spPr>
          <a:xfrm>
            <a:off x="460075" y="1553482"/>
            <a:ext cx="11363626" cy="4154983"/>
          </a:xfrm>
          <a:prstGeom prst="rect">
            <a:avLst/>
          </a:prstGeom>
        </p:spPr>
        <p:txBody>
          <a:bodyPr wrap="square">
            <a:spAutoFit/>
          </a:bodyPr>
          <a:lstStyle/>
          <a:p>
            <a:pPr algn="ctr"/>
            <a:r>
              <a:rPr lang="es-CL" sz="6600" b="1" spc="-150" dirty="0">
                <a:solidFill>
                  <a:srgbClr val="E83842"/>
                </a:solidFill>
                <a:latin typeface="Sailec"/>
                <a:ea typeface="+mj-ea"/>
              </a:rPr>
              <a:t>Para mantenerse </a:t>
            </a:r>
          </a:p>
          <a:p>
            <a:pPr algn="ctr"/>
            <a:r>
              <a:rPr lang="es-CL" sz="6600" b="1" spc="-150" dirty="0">
                <a:solidFill>
                  <a:srgbClr val="E83842"/>
                </a:solidFill>
                <a:latin typeface="Sailec"/>
                <a:ea typeface="+mj-ea"/>
              </a:rPr>
              <a:t>informado:</a:t>
            </a:r>
          </a:p>
          <a:p>
            <a:pPr algn="ctr"/>
            <a:r>
              <a:rPr lang="es-CL" sz="6600" b="1" spc="-150" dirty="0">
                <a:solidFill>
                  <a:srgbClr val="E83842"/>
                </a:solidFill>
                <a:latin typeface="Sailec"/>
                <a:ea typeface="+mj-ea"/>
                <a:hlinkClick r:id="rId2"/>
              </a:rPr>
              <a:t>leoprimero.cl</a:t>
            </a:r>
            <a:endParaRPr lang="es-CL" sz="6600" b="1" spc="-150" dirty="0">
              <a:solidFill>
                <a:srgbClr val="E83842"/>
              </a:solidFill>
              <a:latin typeface="Sailec"/>
              <a:ea typeface="+mj-ea"/>
            </a:endParaRPr>
          </a:p>
          <a:p>
            <a:pPr algn="ctr"/>
            <a:r>
              <a:rPr lang="es-CL" sz="6600" b="1" spc="-150" dirty="0">
                <a:solidFill>
                  <a:srgbClr val="005DE4"/>
                </a:solidFill>
                <a:latin typeface="Sailec"/>
                <a:ea typeface="+mj-ea"/>
                <a:hlinkClick r:id="rId3">
                  <a:extLst>
                    <a:ext uri="{A12FA001-AC4F-418D-AE19-62706E023703}">
                      <ahyp:hlinkClr xmlns:ahyp="http://schemas.microsoft.com/office/drawing/2018/hyperlinkcolor" val="tx"/>
                    </a:ext>
                  </a:extLst>
                </a:hlinkClick>
              </a:rPr>
              <a:t>curriculumnacional.cl</a:t>
            </a:r>
            <a:endParaRPr lang="es-CL" sz="6600" b="1" spc="-150" dirty="0">
              <a:solidFill>
                <a:srgbClr val="005DE4"/>
              </a:solidFill>
              <a:latin typeface="Sailec"/>
              <a:ea typeface="+mj-ea"/>
            </a:endParaRPr>
          </a:p>
        </p:txBody>
      </p:sp>
    </p:spTree>
    <p:extLst>
      <p:ext uri="{BB962C8B-B14F-4D97-AF65-F5344CB8AC3E}">
        <p14:creationId xmlns:p14="http://schemas.microsoft.com/office/powerpoint/2010/main" val="23361688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DA1DDD0-10C5-418E-8F30-B3EA64982312}"/>
              </a:ext>
            </a:extLst>
          </p:cNvPr>
          <p:cNvPicPr>
            <a:picLocks noChangeAspect="1"/>
          </p:cNvPicPr>
          <p:nvPr/>
        </p:nvPicPr>
        <p:blipFill>
          <a:blip r:embed="rId3"/>
          <a:stretch>
            <a:fillRect/>
          </a:stretch>
        </p:blipFill>
        <p:spPr>
          <a:xfrm>
            <a:off x="2664588" y="850962"/>
            <a:ext cx="6461448" cy="3607492"/>
          </a:xfrm>
          <a:prstGeom prst="rect">
            <a:avLst/>
          </a:prstGeom>
        </p:spPr>
      </p:pic>
      <p:pic>
        <p:nvPicPr>
          <p:cNvPr id="4" name="Imagen 3">
            <a:extLst>
              <a:ext uri="{FF2B5EF4-FFF2-40B4-BE49-F238E27FC236}">
                <a16:creationId xmlns:a16="http://schemas.microsoft.com/office/drawing/2014/main" id="{240B1C80-DD3A-4569-9696-42B1A5C011AB}"/>
              </a:ext>
            </a:extLst>
          </p:cNvPr>
          <p:cNvPicPr>
            <a:picLocks noChangeAspect="1"/>
          </p:cNvPicPr>
          <p:nvPr/>
        </p:nvPicPr>
        <p:blipFill rotWithShape="1">
          <a:blip r:embed="rId4"/>
          <a:srcRect b="55625"/>
          <a:stretch/>
        </p:blipFill>
        <p:spPr>
          <a:xfrm>
            <a:off x="2551720" y="4166041"/>
            <a:ext cx="6748879" cy="1628671"/>
          </a:xfrm>
          <a:prstGeom prst="rect">
            <a:avLst/>
          </a:prstGeom>
        </p:spPr>
      </p:pic>
      <p:pic>
        <p:nvPicPr>
          <p:cNvPr id="6" name="Picture 5"/>
          <p:cNvPicPr>
            <a:picLocks noChangeAspect="1"/>
          </p:cNvPicPr>
          <p:nvPr/>
        </p:nvPicPr>
        <p:blipFill>
          <a:blip r:embed="rId5"/>
          <a:stretch>
            <a:fillRect/>
          </a:stretch>
        </p:blipFill>
        <p:spPr>
          <a:xfrm>
            <a:off x="2377157" y="206398"/>
            <a:ext cx="7038467" cy="6143602"/>
          </a:xfrm>
          <a:prstGeom prst="rect">
            <a:avLst/>
          </a:prstGeom>
        </p:spPr>
      </p:pic>
    </p:spTree>
    <p:extLst>
      <p:ext uri="{BB962C8B-B14F-4D97-AF65-F5344CB8AC3E}">
        <p14:creationId xmlns:p14="http://schemas.microsoft.com/office/powerpoint/2010/main" val="2424974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DDB2BD-2A8A-4028-B258-6246E4CDC3C1}"/>
              </a:ext>
            </a:extLst>
          </p:cNvPr>
          <p:cNvSpPr txBox="1"/>
          <p:nvPr/>
        </p:nvSpPr>
        <p:spPr>
          <a:xfrm flipH="1">
            <a:off x="457200" y="129349"/>
            <a:ext cx="11277600" cy="6709529"/>
          </a:xfrm>
          <a:prstGeom prst="rect">
            <a:avLst/>
          </a:prstGeom>
          <a:noFill/>
        </p:spPr>
        <p:txBody>
          <a:bodyPr wrap="square" rtlCol="0">
            <a:spAutoFit/>
          </a:bodyPr>
          <a:lstStyle/>
          <a:p>
            <a:pPr algn="ctr"/>
            <a:r>
              <a:rPr lang="es-ES" sz="5400" b="1" dirty="0">
                <a:solidFill>
                  <a:srgbClr val="005DE4"/>
                </a:solidFill>
                <a:latin typeface="Sailec"/>
                <a:cs typeface="Sailec"/>
                <a:hlinkClick r:id="rId2"/>
              </a:rPr>
              <a:t>www.leoprimero.cl</a:t>
            </a:r>
            <a:endParaRPr lang="es-ES" sz="5400" b="1" dirty="0">
              <a:solidFill>
                <a:srgbClr val="005DE4"/>
              </a:solidFill>
              <a:latin typeface="Sailec"/>
              <a:cs typeface="Sailec"/>
            </a:endParaRPr>
          </a:p>
          <a:p>
            <a:pPr algn="ctr"/>
            <a:r>
              <a:rPr lang="es-ES" sz="5400" b="1" dirty="0">
                <a:solidFill>
                  <a:srgbClr val="005DE4"/>
                </a:solidFill>
                <a:latin typeface="Sailec"/>
                <a:cs typeface="Sailec"/>
                <a:hlinkClick r:id="rId3"/>
              </a:rPr>
              <a:t>leoprimero@mineduc.cl</a:t>
            </a:r>
            <a:endParaRPr lang="es-ES" sz="5400" b="1" dirty="0">
              <a:solidFill>
                <a:srgbClr val="005DE4"/>
              </a:solidFill>
              <a:latin typeface="Sailec"/>
              <a:cs typeface="Sailec"/>
            </a:endParaRPr>
          </a:p>
          <a:p>
            <a:pPr algn="ctr"/>
            <a:endParaRPr lang="es-ES" sz="5400" b="1" dirty="0">
              <a:solidFill>
                <a:srgbClr val="005DE4"/>
              </a:solidFill>
              <a:latin typeface="Sailec"/>
              <a:cs typeface="Sailec"/>
            </a:endParaRPr>
          </a:p>
          <a:p>
            <a:pPr algn="ctr"/>
            <a:r>
              <a:rPr lang="es-ES" sz="5400" b="1" dirty="0">
                <a:solidFill>
                  <a:srgbClr val="005DE4"/>
                </a:solidFill>
                <a:latin typeface="Sailec"/>
                <a:cs typeface="Sailec"/>
                <a:hlinkClick r:id="rId4"/>
              </a:rPr>
              <a:t>www.cpeip.cl</a:t>
            </a:r>
            <a:endParaRPr lang="es-ES" sz="5400" b="1" dirty="0">
              <a:solidFill>
                <a:srgbClr val="005DE4"/>
              </a:solidFill>
              <a:latin typeface="Sailec"/>
              <a:cs typeface="Sailec"/>
            </a:endParaRPr>
          </a:p>
          <a:p>
            <a:pPr algn="ctr"/>
            <a:r>
              <a:rPr lang="es-ES" sz="5400" b="1" dirty="0">
                <a:solidFill>
                  <a:srgbClr val="005DE4"/>
                </a:solidFill>
                <a:latin typeface="Sailec"/>
                <a:cs typeface="Sailec"/>
              </a:rPr>
              <a:t>leoprimero.cpeip@mineduc.cl</a:t>
            </a:r>
            <a:endParaRPr lang="es-CL" sz="5400" b="1" dirty="0">
              <a:solidFill>
                <a:srgbClr val="005DE4"/>
              </a:solidFill>
              <a:latin typeface="Sailec"/>
              <a:cs typeface="Sailec"/>
            </a:endParaRPr>
          </a:p>
          <a:p>
            <a:pPr algn="ctr"/>
            <a:endParaRPr lang="es-CL" sz="8000" b="1" dirty="0">
              <a:solidFill>
                <a:srgbClr val="005DE4"/>
              </a:solidFill>
              <a:latin typeface="Sailec"/>
              <a:cs typeface="Sailec"/>
            </a:endParaRPr>
          </a:p>
          <a:p>
            <a:pPr algn="ctr"/>
            <a:r>
              <a:rPr lang="es-CL" sz="8000" b="1" dirty="0">
                <a:solidFill>
                  <a:srgbClr val="005DE4"/>
                </a:solidFill>
                <a:latin typeface="Sailec"/>
                <a:cs typeface="Sailec"/>
              </a:rPr>
              <a:t>¡Muchas gracias! </a:t>
            </a:r>
          </a:p>
        </p:txBody>
      </p:sp>
    </p:spTree>
    <p:extLst>
      <p:ext uri="{BB962C8B-B14F-4D97-AF65-F5344CB8AC3E}">
        <p14:creationId xmlns:p14="http://schemas.microsoft.com/office/powerpoint/2010/main" val="161045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E537626A-8E9A-465D-A43C-CB479CA4DEDE}"/>
              </a:ext>
            </a:extLst>
          </p:cNvPr>
          <p:cNvSpPr txBox="1">
            <a:spLocks/>
          </p:cNvSpPr>
          <p:nvPr/>
        </p:nvSpPr>
        <p:spPr>
          <a:xfrm>
            <a:off x="5760022" y="1633495"/>
            <a:ext cx="5904756" cy="1551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3600" b="1" dirty="0" err="1">
                <a:solidFill>
                  <a:srgbClr val="005DE4"/>
                </a:solidFill>
                <a:latin typeface="Sailec"/>
                <a:cs typeface="Sailec"/>
              </a:rPr>
              <a:t>Desde</a:t>
            </a:r>
            <a:r>
              <a:rPr lang="en-US" sz="3600" b="1" dirty="0">
                <a:solidFill>
                  <a:srgbClr val="005DE4"/>
                </a:solidFill>
                <a:latin typeface="Sailec"/>
                <a:cs typeface="Sailec"/>
              </a:rPr>
              <a:t> el 2012 no </a:t>
            </a:r>
            <a:r>
              <a:rPr lang="en-US" sz="3600" b="1" dirty="0" err="1">
                <a:solidFill>
                  <a:srgbClr val="005DE4"/>
                </a:solidFill>
                <a:latin typeface="Sailec"/>
                <a:cs typeface="Sailec"/>
              </a:rPr>
              <a:t>han</a:t>
            </a:r>
            <a:r>
              <a:rPr lang="en-US" sz="3600" b="1" dirty="0">
                <a:solidFill>
                  <a:srgbClr val="005DE4"/>
                </a:solidFill>
                <a:latin typeface="Sailec"/>
                <a:cs typeface="Sailec"/>
              </a:rPr>
              <a:t> </a:t>
            </a:r>
            <a:r>
              <a:rPr lang="en-US" sz="3600" b="1" dirty="0" err="1">
                <a:solidFill>
                  <a:srgbClr val="005DE4"/>
                </a:solidFill>
                <a:latin typeface="Sailec"/>
                <a:cs typeface="Sailec"/>
              </a:rPr>
              <a:t>mejorado</a:t>
            </a:r>
            <a:r>
              <a:rPr lang="en-US" sz="3600" b="1" dirty="0">
                <a:solidFill>
                  <a:srgbClr val="005DE4"/>
                </a:solidFill>
                <a:latin typeface="Sailec"/>
                <a:cs typeface="Sailec"/>
              </a:rPr>
              <a:t> los </a:t>
            </a:r>
            <a:r>
              <a:rPr lang="en-US" sz="3600" b="1" dirty="0" err="1">
                <a:solidFill>
                  <a:srgbClr val="005DE4"/>
                </a:solidFill>
                <a:latin typeface="Sailec"/>
                <a:cs typeface="Sailec"/>
              </a:rPr>
              <a:t>resultados</a:t>
            </a:r>
            <a:r>
              <a:rPr lang="en-US" sz="3600" b="1" dirty="0">
                <a:solidFill>
                  <a:srgbClr val="005DE4"/>
                </a:solidFill>
                <a:latin typeface="Sailec"/>
                <a:cs typeface="Sailec"/>
              </a:rPr>
              <a:t> en </a:t>
            </a:r>
            <a:r>
              <a:rPr lang="en-US" sz="3600" b="1" dirty="0" err="1">
                <a:solidFill>
                  <a:srgbClr val="005DE4"/>
                </a:solidFill>
                <a:latin typeface="Sailec"/>
                <a:cs typeface="Sailec"/>
              </a:rPr>
              <a:t>lectura</a:t>
            </a:r>
            <a:r>
              <a:rPr lang="en-US" sz="3600" b="1" dirty="0">
                <a:solidFill>
                  <a:srgbClr val="005DE4"/>
                </a:solidFill>
                <a:latin typeface="Sailec"/>
                <a:cs typeface="Sailec"/>
              </a:rPr>
              <a:t>; </a:t>
            </a:r>
            <a:r>
              <a:rPr lang="en-US" sz="3600" b="1" dirty="0" err="1">
                <a:solidFill>
                  <a:srgbClr val="005DE4"/>
                </a:solidFill>
                <a:latin typeface="Sailec"/>
                <a:cs typeface="Sailec"/>
              </a:rPr>
              <a:t>si</a:t>
            </a:r>
            <a:r>
              <a:rPr lang="en-US" sz="3600" b="1" dirty="0">
                <a:solidFill>
                  <a:srgbClr val="005DE4"/>
                </a:solidFill>
                <a:latin typeface="Sailec"/>
                <a:cs typeface="Sailec"/>
              </a:rPr>
              <a:t> no </a:t>
            </a:r>
            <a:r>
              <a:rPr lang="en-US" sz="3600" b="1" dirty="0" err="1">
                <a:solidFill>
                  <a:srgbClr val="005DE4"/>
                </a:solidFill>
                <a:latin typeface="Sailec"/>
                <a:cs typeface="Sailec"/>
              </a:rPr>
              <a:t>hacemos</a:t>
            </a:r>
            <a:r>
              <a:rPr lang="en-US" sz="3600" b="1" dirty="0">
                <a:solidFill>
                  <a:srgbClr val="005DE4"/>
                </a:solidFill>
                <a:latin typeface="Sailec"/>
                <a:cs typeface="Sailec"/>
              </a:rPr>
              <a:t> nada, </a:t>
            </a:r>
            <a:r>
              <a:rPr lang="en-US" sz="3600" b="1" dirty="0" err="1">
                <a:solidFill>
                  <a:srgbClr val="005DE4"/>
                </a:solidFill>
                <a:latin typeface="Sailec"/>
                <a:cs typeface="Sailec"/>
              </a:rPr>
              <a:t>nos</a:t>
            </a:r>
            <a:r>
              <a:rPr lang="en-US" sz="3600" b="1" dirty="0">
                <a:solidFill>
                  <a:srgbClr val="005DE4"/>
                </a:solidFill>
                <a:latin typeface="Sailec"/>
                <a:cs typeface="Sailec"/>
              </a:rPr>
              <a:t> </a:t>
            </a:r>
            <a:r>
              <a:rPr lang="en-US" sz="3600" b="1" dirty="0" err="1">
                <a:solidFill>
                  <a:srgbClr val="005DE4"/>
                </a:solidFill>
                <a:latin typeface="Sailec"/>
                <a:cs typeface="Sailec"/>
              </a:rPr>
              <a:t>tomará</a:t>
            </a:r>
            <a:r>
              <a:rPr lang="en-US" sz="3600" b="1" dirty="0">
                <a:solidFill>
                  <a:srgbClr val="005DE4"/>
                </a:solidFill>
                <a:latin typeface="Sailec"/>
                <a:cs typeface="Sailec"/>
              </a:rPr>
              <a:t> 20 </a:t>
            </a:r>
            <a:r>
              <a:rPr lang="en-US" sz="3600" b="1" dirty="0" err="1">
                <a:solidFill>
                  <a:srgbClr val="005DE4"/>
                </a:solidFill>
                <a:latin typeface="Sailec"/>
                <a:cs typeface="Sailec"/>
              </a:rPr>
              <a:t>años</a:t>
            </a:r>
            <a:r>
              <a:rPr lang="en-US" sz="3600" b="1" dirty="0">
                <a:solidFill>
                  <a:srgbClr val="005DE4"/>
                </a:solidFill>
                <a:latin typeface="Sailec"/>
                <a:cs typeface="Sailec"/>
              </a:rPr>
              <a:t> </a:t>
            </a:r>
            <a:r>
              <a:rPr lang="en-US" sz="3600" b="1" dirty="0" err="1">
                <a:solidFill>
                  <a:srgbClr val="005DE4"/>
                </a:solidFill>
                <a:latin typeface="Sailec"/>
                <a:cs typeface="Sailec"/>
              </a:rPr>
              <a:t>alcanzar</a:t>
            </a:r>
            <a:r>
              <a:rPr lang="en-US" sz="3600" b="1" dirty="0">
                <a:solidFill>
                  <a:srgbClr val="005DE4"/>
                </a:solidFill>
                <a:latin typeface="Sailec"/>
                <a:cs typeface="Sailec"/>
              </a:rPr>
              <a:t> el </a:t>
            </a:r>
            <a:r>
              <a:rPr lang="en-US" sz="3600" b="1" dirty="0" err="1">
                <a:solidFill>
                  <a:srgbClr val="005DE4"/>
                </a:solidFill>
                <a:latin typeface="Sailec"/>
                <a:cs typeface="Sailec"/>
              </a:rPr>
              <a:t>promedio</a:t>
            </a:r>
            <a:r>
              <a:rPr lang="en-US" sz="3600" b="1" dirty="0">
                <a:solidFill>
                  <a:srgbClr val="005DE4"/>
                </a:solidFill>
                <a:latin typeface="Sailec"/>
                <a:cs typeface="Sailec"/>
              </a:rPr>
              <a:t> </a:t>
            </a:r>
          </a:p>
          <a:p>
            <a:pPr marL="0" indent="0">
              <a:lnSpc>
                <a:spcPct val="120000"/>
              </a:lnSpc>
              <a:buNone/>
            </a:pPr>
            <a:r>
              <a:rPr lang="en-US" sz="3600" b="1" dirty="0">
                <a:solidFill>
                  <a:srgbClr val="005DE4"/>
                </a:solidFill>
                <a:latin typeface="Sailec"/>
                <a:cs typeface="Sailec"/>
              </a:rPr>
              <a:t>de la OCDE</a:t>
            </a:r>
            <a:endParaRPr lang="es-CL" sz="3600" b="1" dirty="0">
              <a:solidFill>
                <a:srgbClr val="005DE4"/>
              </a:solidFill>
              <a:latin typeface="Sailec"/>
              <a:cs typeface="Sailec"/>
            </a:endParaRPr>
          </a:p>
          <a:p>
            <a:endParaRPr lang="es-CL" sz="3600" b="1" dirty="0">
              <a:solidFill>
                <a:srgbClr val="005DE4"/>
              </a:solidFill>
              <a:latin typeface="Sailec"/>
              <a:cs typeface="Sailec"/>
            </a:endParaRPr>
          </a:p>
        </p:txBody>
      </p:sp>
      <p:sp>
        <p:nvSpPr>
          <p:cNvPr id="5" name="Marcador de contenido 2">
            <a:extLst>
              <a:ext uri="{FF2B5EF4-FFF2-40B4-BE49-F238E27FC236}">
                <a16:creationId xmlns:a16="http://schemas.microsoft.com/office/drawing/2014/main" id="{E537626A-8E9A-465D-A43C-CB479CA4DEDE}"/>
              </a:ext>
            </a:extLst>
          </p:cNvPr>
          <p:cNvSpPr txBox="1">
            <a:spLocks/>
          </p:cNvSpPr>
          <p:nvPr/>
        </p:nvSpPr>
        <p:spPr>
          <a:xfrm>
            <a:off x="299021" y="1633495"/>
            <a:ext cx="5808661" cy="1551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L" sz="3600" b="1" dirty="0">
              <a:solidFill>
                <a:srgbClr val="005DE4"/>
              </a:solidFill>
              <a:latin typeface="Sailec"/>
              <a:cs typeface="Sailec"/>
            </a:endParaRPr>
          </a:p>
        </p:txBody>
      </p:sp>
      <p:sp>
        <p:nvSpPr>
          <p:cNvPr id="2" name="Elipse 1">
            <a:extLst>
              <a:ext uri="{FF2B5EF4-FFF2-40B4-BE49-F238E27FC236}">
                <a16:creationId xmlns:a16="http://schemas.microsoft.com/office/drawing/2014/main" id="{5EDD1505-CF69-EB46-8BF6-C0765BD64697}"/>
              </a:ext>
            </a:extLst>
          </p:cNvPr>
          <p:cNvSpPr/>
          <p:nvPr/>
        </p:nvSpPr>
        <p:spPr>
          <a:xfrm>
            <a:off x="691977" y="1157722"/>
            <a:ext cx="4819135" cy="4819135"/>
          </a:xfrm>
          <a:prstGeom prst="ellipse">
            <a:avLst/>
          </a:prstGeom>
          <a:solidFill>
            <a:srgbClr val="E83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CuadroTexto 2">
            <a:extLst>
              <a:ext uri="{FF2B5EF4-FFF2-40B4-BE49-F238E27FC236}">
                <a16:creationId xmlns:a16="http://schemas.microsoft.com/office/drawing/2014/main" id="{542EF317-EAF8-FB4C-8536-393257264894}"/>
              </a:ext>
            </a:extLst>
          </p:cNvPr>
          <p:cNvSpPr txBox="1"/>
          <p:nvPr/>
        </p:nvSpPr>
        <p:spPr>
          <a:xfrm>
            <a:off x="2262173" y="1042623"/>
            <a:ext cx="3385751" cy="5478423"/>
          </a:xfrm>
          <a:prstGeom prst="rect">
            <a:avLst/>
          </a:prstGeom>
          <a:noFill/>
        </p:spPr>
        <p:txBody>
          <a:bodyPr wrap="square" rtlCol="0">
            <a:spAutoFit/>
          </a:bodyPr>
          <a:lstStyle/>
          <a:p>
            <a:r>
              <a:rPr lang="es-CL" sz="35000" b="1" dirty="0">
                <a:solidFill>
                  <a:schemeClr val="bg1"/>
                </a:solidFill>
                <a:latin typeface="Sailec"/>
              </a:rPr>
              <a:t>!</a:t>
            </a:r>
          </a:p>
        </p:txBody>
      </p:sp>
    </p:spTree>
    <p:extLst>
      <p:ext uri="{BB962C8B-B14F-4D97-AF65-F5344CB8AC3E}">
        <p14:creationId xmlns:p14="http://schemas.microsoft.com/office/powerpoint/2010/main" val="3408730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E6BF2-3B71-4C91-9A06-778FF23D02A3}"/>
              </a:ext>
            </a:extLst>
          </p:cNvPr>
          <p:cNvSpPr>
            <a:spLocks noGrp="1"/>
          </p:cNvSpPr>
          <p:nvPr>
            <p:ph type="title"/>
          </p:nvPr>
        </p:nvSpPr>
        <p:spPr>
          <a:xfrm>
            <a:off x="558802" y="529031"/>
            <a:ext cx="10515598" cy="994575"/>
          </a:xfrm>
        </p:spPr>
        <p:txBody>
          <a:bodyPr>
            <a:noAutofit/>
          </a:bodyPr>
          <a:lstStyle/>
          <a:p>
            <a:pPr>
              <a:lnSpc>
                <a:spcPct val="100000"/>
              </a:lnSpc>
            </a:pPr>
            <a:r>
              <a:rPr lang="es-CL" sz="3200" b="1" dirty="0">
                <a:solidFill>
                  <a:srgbClr val="005DE4"/>
                </a:solidFill>
                <a:latin typeface="Sailec"/>
              </a:rPr>
              <a:t>Estudio nacional de lectura </a:t>
            </a:r>
            <a:br>
              <a:rPr lang="es-CL" sz="3200" b="1" dirty="0">
                <a:solidFill>
                  <a:srgbClr val="005DE4"/>
                </a:solidFill>
                <a:latin typeface="Sailec"/>
              </a:rPr>
            </a:br>
            <a:r>
              <a:rPr lang="es-CL" sz="3200" b="1" dirty="0">
                <a:solidFill>
                  <a:srgbClr val="E83842"/>
                </a:solidFill>
                <a:latin typeface="Sailec"/>
              </a:rPr>
              <a:t>Resultados regionales según puntaje promedio </a:t>
            </a:r>
          </a:p>
        </p:txBody>
      </p:sp>
      <p:sp>
        <p:nvSpPr>
          <p:cNvPr id="4" name="Título 1">
            <a:extLst>
              <a:ext uri="{FF2B5EF4-FFF2-40B4-BE49-F238E27FC236}">
                <a16:creationId xmlns:a16="http://schemas.microsoft.com/office/drawing/2014/main" id="{BFDB7BA0-6341-484B-BC2F-1BB36A5707CA}"/>
              </a:ext>
            </a:extLst>
          </p:cNvPr>
          <p:cNvSpPr txBox="1">
            <a:spLocks/>
          </p:cNvSpPr>
          <p:nvPr/>
        </p:nvSpPr>
        <p:spPr>
          <a:xfrm>
            <a:off x="838202" y="2998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a:p>
        </p:txBody>
      </p:sp>
      <p:pic>
        <p:nvPicPr>
          <p:cNvPr id="5" name="Imagen 4">
            <a:extLst>
              <a:ext uri="{FF2B5EF4-FFF2-40B4-BE49-F238E27FC236}">
                <a16:creationId xmlns:a16="http://schemas.microsoft.com/office/drawing/2014/main" id="{1BA79322-FEC4-43BD-9B31-1E1F348AA884}"/>
              </a:ext>
            </a:extLst>
          </p:cNvPr>
          <p:cNvPicPr>
            <a:picLocks noChangeAspect="1"/>
          </p:cNvPicPr>
          <p:nvPr/>
        </p:nvPicPr>
        <p:blipFill rotWithShape="1">
          <a:blip r:embed="rId2"/>
          <a:srcRect t="6290" b="17374"/>
          <a:stretch/>
        </p:blipFill>
        <p:spPr>
          <a:xfrm>
            <a:off x="655658" y="1998085"/>
            <a:ext cx="10806546" cy="3694545"/>
          </a:xfrm>
          <a:prstGeom prst="rect">
            <a:avLst/>
          </a:prstGeom>
        </p:spPr>
      </p:pic>
      <p:sp>
        <p:nvSpPr>
          <p:cNvPr id="6" name="Subtítulo 2">
            <a:extLst>
              <a:ext uri="{FF2B5EF4-FFF2-40B4-BE49-F238E27FC236}">
                <a16:creationId xmlns:a16="http://schemas.microsoft.com/office/drawing/2014/main" id="{ED778125-4940-4B11-B98F-A7815F35F3DA}"/>
              </a:ext>
            </a:extLst>
          </p:cNvPr>
          <p:cNvSpPr txBox="1">
            <a:spLocks/>
          </p:cNvSpPr>
          <p:nvPr/>
        </p:nvSpPr>
        <p:spPr>
          <a:xfrm>
            <a:off x="1333500" y="5568678"/>
            <a:ext cx="9512299" cy="953689"/>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b="1" kern="1200">
                <a:solidFill>
                  <a:schemeClr val="accent1"/>
                </a:solidFill>
                <a:latin typeface="Sailec"/>
                <a:ea typeface="+mn-ea"/>
                <a:cs typeface="Sailec"/>
              </a:defRPr>
            </a:lvl1pPr>
            <a:lvl2pPr marL="347472" indent="-342900" algn="l" defTabSz="914400" rtl="0" eaLnBrk="1" latinLnBrk="0" hangingPunct="1">
              <a:lnSpc>
                <a:spcPct val="85000"/>
              </a:lnSpc>
              <a:spcBef>
                <a:spcPts val="600"/>
              </a:spcBef>
              <a:buFont typeface="Arial" pitchFamily="34" charset="0"/>
              <a:buChar char=" "/>
              <a:defRPr sz="2400" b="1" kern="1200">
                <a:solidFill>
                  <a:schemeClr val="tx1">
                    <a:lumMod val="75000"/>
                    <a:lumOff val="25000"/>
                  </a:schemeClr>
                </a:solidFill>
                <a:latin typeface="Sailec"/>
                <a:ea typeface="+mn-ea"/>
                <a:cs typeface="Sailec"/>
              </a:defRPr>
            </a:lvl2pPr>
            <a:lvl3pPr marL="548640" indent="-548640" algn="l" defTabSz="914400" rtl="0" eaLnBrk="1" latinLnBrk="0" hangingPunct="1">
              <a:lnSpc>
                <a:spcPct val="85000"/>
              </a:lnSpc>
              <a:spcBef>
                <a:spcPts val="600"/>
              </a:spcBef>
              <a:buFont typeface="Arial" pitchFamily="34" charset="0"/>
              <a:buChar char=" "/>
              <a:defRPr sz="2000" b="1" i="1" kern="1200">
                <a:solidFill>
                  <a:schemeClr val="tx1">
                    <a:lumMod val="65000"/>
                    <a:lumOff val="35000"/>
                  </a:schemeClr>
                </a:solidFill>
                <a:latin typeface="Sailec"/>
                <a:ea typeface="+mn-ea"/>
                <a:cs typeface="Sailec"/>
              </a:defRPr>
            </a:lvl3pPr>
            <a:lvl4pPr marL="822960" indent="-82296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4pPr>
            <a:lvl5pPr marL="1097280" indent="-1097280" algn="l" defTabSz="914400" rtl="0" eaLnBrk="1" latinLnBrk="0" hangingPunct="1">
              <a:lnSpc>
                <a:spcPct val="85000"/>
              </a:lnSpc>
              <a:spcBef>
                <a:spcPts val="600"/>
              </a:spcBef>
              <a:buFont typeface="Arial" pitchFamily="34" charset="0"/>
              <a:buChar char=" "/>
              <a:defRPr sz="1800" b="1" kern="1200">
                <a:solidFill>
                  <a:schemeClr val="tx1">
                    <a:lumMod val="65000"/>
                    <a:lumOff val="35000"/>
                  </a:schemeClr>
                </a:solidFill>
                <a:latin typeface="Sailec"/>
                <a:ea typeface="+mn-ea"/>
                <a:cs typeface="Sailec"/>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pPr algn="ctr"/>
            <a:r>
              <a:rPr lang="es-ES" dirty="0">
                <a:solidFill>
                  <a:schemeClr val="bg1">
                    <a:lumMod val="75000"/>
                    <a:lumOff val="25000"/>
                  </a:schemeClr>
                </a:solidFill>
                <a:latin typeface="Sailec Bold"/>
                <a:cs typeface="Sailec Bold"/>
              </a:rPr>
              <a:t>Los estudiantes de las regiones del Maule, Los Ríos y Magallanes obtuvieron mejores resultados a nivel nacional</a:t>
            </a:r>
            <a:endParaRPr lang="es-CL" dirty="0">
              <a:solidFill>
                <a:schemeClr val="bg1">
                  <a:lumMod val="75000"/>
                  <a:lumOff val="25000"/>
                </a:schemeClr>
              </a:solidFill>
              <a:latin typeface="Sailec Bold"/>
              <a:cs typeface="Sailec Bold"/>
            </a:endParaRPr>
          </a:p>
        </p:txBody>
      </p:sp>
    </p:spTree>
    <p:extLst>
      <p:ext uri="{BB962C8B-B14F-4D97-AF65-F5344CB8AC3E}">
        <p14:creationId xmlns:p14="http://schemas.microsoft.com/office/powerpoint/2010/main" val="260243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47E990-03DF-420F-A381-85C1590DE0A8}"/>
              </a:ext>
            </a:extLst>
          </p:cNvPr>
          <p:cNvSpPr txBox="1"/>
          <p:nvPr/>
        </p:nvSpPr>
        <p:spPr>
          <a:xfrm>
            <a:off x="325439" y="6425168"/>
            <a:ext cx="7904162" cy="338554"/>
          </a:xfrm>
          <a:prstGeom prst="rect">
            <a:avLst/>
          </a:prstGeom>
          <a:noFill/>
        </p:spPr>
        <p:txBody>
          <a:bodyPr wrap="square" rtlCol="0">
            <a:spAutoFit/>
          </a:bodyPr>
          <a:lstStyle/>
          <a:p>
            <a:r>
              <a:rPr lang="es-CL" sz="1600" b="1" dirty="0" err="1">
                <a:solidFill>
                  <a:srgbClr val="404040"/>
                </a:solidFill>
                <a:latin typeface="Sailec"/>
              </a:rPr>
              <a:t>Ref</a:t>
            </a:r>
            <a:r>
              <a:rPr lang="es-CL" sz="1600" b="1" dirty="0">
                <a:solidFill>
                  <a:srgbClr val="404040"/>
                </a:solidFill>
                <a:latin typeface="Sailec"/>
              </a:rPr>
              <a:t>: Estudio de Lectura 2° básico Agencia de calidad </a:t>
            </a:r>
          </a:p>
        </p:txBody>
      </p:sp>
      <p:sp>
        <p:nvSpPr>
          <p:cNvPr id="5" name="Título 1">
            <a:extLst>
              <a:ext uri="{FF2B5EF4-FFF2-40B4-BE49-F238E27FC236}">
                <a16:creationId xmlns:a16="http://schemas.microsoft.com/office/drawing/2014/main" id="{4A9E6BF2-3B71-4C91-9A06-778FF23D02A3}"/>
              </a:ext>
            </a:extLst>
          </p:cNvPr>
          <p:cNvSpPr txBox="1">
            <a:spLocks/>
          </p:cNvSpPr>
          <p:nvPr/>
        </p:nvSpPr>
        <p:spPr>
          <a:xfrm>
            <a:off x="558802" y="76449"/>
            <a:ext cx="10515598" cy="1551996"/>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b="1" kern="1200" spc="-120" baseline="0">
                <a:solidFill>
                  <a:schemeClr val="tx1"/>
                </a:solidFill>
                <a:latin typeface="Sailec"/>
                <a:ea typeface="+mj-ea"/>
                <a:cs typeface="Sailec"/>
              </a:defRPr>
            </a:lvl1pPr>
          </a:lstStyle>
          <a:p>
            <a:pPr>
              <a:lnSpc>
                <a:spcPct val="220000"/>
              </a:lnSpc>
            </a:pPr>
            <a:r>
              <a:rPr lang="es-CL" sz="3200" spc="0" dirty="0">
                <a:solidFill>
                  <a:srgbClr val="005DE4"/>
                </a:solidFill>
              </a:rPr>
              <a:t>Desde la evidencia</a:t>
            </a:r>
          </a:p>
          <a:p>
            <a:r>
              <a:rPr lang="es-CL" sz="3600" spc="0" dirty="0">
                <a:solidFill>
                  <a:srgbClr val="E83842"/>
                </a:solidFill>
              </a:rPr>
              <a:t>Importancia de aprender a leer </a:t>
            </a:r>
          </a:p>
        </p:txBody>
      </p:sp>
      <p:sp>
        <p:nvSpPr>
          <p:cNvPr id="8" name="Rectangle 7"/>
          <p:cNvSpPr/>
          <p:nvPr/>
        </p:nvSpPr>
        <p:spPr>
          <a:xfrm>
            <a:off x="4356100" y="2243540"/>
            <a:ext cx="6311900" cy="1754326"/>
          </a:xfrm>
          <a:prstGeom prst="rect">
            <a:avLst/>
          </a:prstGeom>
        </p:spPr>
        <p:txBody>
          <a:bodyPr wrap="square">
            <a:spAutoFit/>
          </a:bodyPr>
          <a:lstStyle/>
          <a:p>
            <a:r>
              <a:rPr lang="en-US" b="1" dirty="0">
                <a:solidFill>
                  <a:srgbClr val="005DE4"/>
                </a:solidFill>
                <a:latin typeface="Sailec"/>
                <a:cs typeface="Sailec"/>
              </a:rPr>
              <a:t>La </a:t>
            </a:r>
            <a:r>
              <a:rPr lang="en-US" b="1" dirty="0" err="1">
                <a:solidFill>
                  <a:srgbClr val="005DE4"/>
                </a:solidFill>
                <a:latin typeface="Sailec"/>
                <a:cs typeface="Sailec"/>
              </a:rPr>
              <a:t>calidad</a:t>
            </a:r>
            <a:r>
              <a:rPr lang="en-US" b="1" dirty="0">
                <a:solidFill>
                  <a:srgbClr val="005DE4"/>
                </a:solidFill>
                <a:latin typeface="Sailec"/>
                <a:cs typeface="Sailec"/>
              </a:rPr>
              <a:t> de la </a:t>
            </a:r>
            <a:r>
              <a:rPr lang="en-US" b="1" dirty="0" err="1">
                <a:solidFill>
                  <a:srgbClr val="005DE4"/>
                </a:solidFill>
                <a:latin typeface="Sailec"/>
                <a:cs typeface="Sailec"/>
              </a:rPr>
              <a:t>comprensión</a:t>
            </a:r>
            <a:r>
              <a:rPr lang="en-US" b="1" dirty="0">
                <a:solidFill>
                  <a:srgbClr val="005DE4"/>
                </a:solidFill>
                <a:latin typeface="Sailec"/>
                <a:cs typeface="Sailec"/>
              </a:rPr>
              <a:t> </a:t>
            </a:r>
            <a:r>
              <a:rPr lang="en-US" b="1" dirty="0" err="1">
                <a:solidFill>
                  <a:srgbClr val="005DE4"/>
                </a:solidFill>
                <a:latin typeface="Sailec"/>
                <a:cs typeface="Sailec"/>
              </a:rPr>
              <a:t>lectora</a:t>
            </a:r>
            <a:r>
              <a:rPr lang="en-US" b="1" dirty="0">
                <a:solidFill>
                  <a:srgbClr val="005DE4"/>
                </a:solidFill>
                <a:latin typeface="Sailec"/>
                <a:cs typeface="Sailec"/>
              </a:rPr>
              <a:t> en los </a:t>
            </a:r>
            <a:r>
              <a:rPr lang="en-US" b="1" dirty="0" err="1">
                <a:solidFill>
                  <a:srgbClr val="005DE4"/>
                </a:solidFill>
                <a:latin typeface="Sailec"/>
                <a:cs typeface="Sailec"/>
              </a:rPr>
              <a:t>primeros</a:t>
            </a:r>
            <a:r>
              <a:rPr lang="en-US" b="1" dirty="0">
                <a:solidFill>
                  <a:srgbClr val="005DE4"/>
                </a:solidFill>
                <a:latin typeface="Sailec"/>
                <a:cs typeface="Sailec"/>
              </a:rPr>
              <a:t> </a:t>
            </a:r>
            <a:r>
              <a:rPr lang="en-US" b="1" dirty="0" err="1">
                <a:solidFill>
                  <a:srgbClr val="005DE4"/>
                </a:solidFill>
                <a:latin typeface="Sailec"/>
                <a:cs typeface="Sailec"/>
              </a:rPr>
              <a:t>años</a:t>
            </a:r>
            <a:r>
              <a:rPr lang="en-US" b="1" dirty="0">
                <a:solidFill>
                  <a:srgbClr val="005DE4"/>
                </a:solidFill>
                <a:latin typeface="Sailec"/>
                <a:cs typeface="Sailec"/>
              </a:rPr>
              <a:t> de </a:t>
            </a:r>
            <a:r>
              <a:rPr lang="en-US" b="1" dirty="0" err="1">
                <a:solidFill>
                  <a:srgbClr val="005DE4"/>
                </a:solidFill>
                <a:latin typeface="Sailec"/>
                <a:cs typeface="Sailec"/>
              </a:rPr>
              <a:t>educación</a:t>
            </a:r>
            <a:r>
              <a:rPr lang="en-US" b="1" dirty="0">
                <a:solidFill>
                  <a:srgbClr val="005DE4"/>
                </a:solidFill>
                <a:latin typeface="Sailec"/>
                <a:cs typeface="Sailec"/>
              </a:rPr>
              <a:t> </a:t>
            </a:r>
            <a:r>
              <a:rPr lang="en-US" b="1" dirty="0" err="1">
                <a:solidFill>
                  <a:srgbClr val="005DE4"/>
                </a:solidFill>
                <a:latin typeface="Sailec"/>
                <a:cs typeface="Sailec"/>
              </a:rPr>
              <a:t>depende</a:t>
            </a:r>
            <a:r>
              <a:rPr lang="en-US" b="1" dirty="0">
                <a:solidFill>
                  <a:srgbClr val="005DE4"/>
                </a:solidFill>
                <a:latin typeface="Sailec"/>
                <a:cs typeface="Sailec"/>
              </a:rPr>
              <a:t> de </a:t>
            </a:r>
            <a:r>
              <a:rPr lang="en-US" b="1" dirty="0" err="1">
                <a:solidFill>
                  <a:srgbClr val="005DE4"/>
                </a:solidFill>
                <a:latin typeface="Sailec"/>
                <a:cs typeface="Sailec"/>
              </a:rPr>
              <a:t>las</a:t>
            </a:r>
            <a:r>
              <a:rPr lang="en-US" b="1" dirty="0">
                <a:solidFill>
                  <a:srgbClr val="005DE4"/>
                </a:solidFill>
                <a:latin typeface="Sailec"/>
                <a:cs typeface="Sailec"/>
              </a:rPr>
              <a:t> </a:t>
            </a:r>
            <a:r>
              <a:rPr lang="en-US" b="1" dirty="0" err="1">
                <a:solidFill>
                  <a:srgbClr val="005DE4"/>
                </a:solidFill>
                <a:latin typeface="Sailec"/>
                <a:cs typeface="Sailec"/>
              </a:rPr>
              <a:t>experiencias</a:t>
            </a:r>
            <a:r>
              <a:rPr lang="en-US" b="1" dirty="0">
                <a:solidFill>
                  <a:srgbClr val="005DE4"/>
                </a:solidFill>
                <a:latin typeface="Sailec"/>
                <a:cs typeface="Sailec"/>
              </a:rPr>
              <a:t> de </a:t>
            </a:r>
            <a:r>
              <a:rPr lang="en-US" b="1" dirty="0" err="1">
                <a:solidFill>
                  <a:srgbClr val="005DE4"/>
                </a:solidFill>
                <a:latin typeface="Sailec"/>
                <a:cs typeface="Sailec"/>
              </a:rPr>
              <a:t>aprendizaje</a:t>
            </a:r>
            <a:r>
              <a:rPr lang="en-US" b="1" dirty="0">
                <a:solidFill>
                  <a:srgbClr val="005DE4"/>
                </a:solidFill>
                <a:latin typeface="Sailec"/>
                <a:cs typeface="Sailec"/>
              </a:rPr>
              <a:t> de la </a:t>
            </a:r>
            <a:r>
              <a:rPr lang="en-US" b="1" dirty="0" err="1">
                <a:solidFill>
                  <a:srgbClr val="005DE4"/>
                </a:solidFill>
                <a:latin typeface="Sailec"/>
                <a:cs typeface="Sailec"/>
              </a:rPr>
              <a:t>primera</a:t>
            </a:r>
            <a:r>
              <a:rPr lang="en-US" b="1" dirty="0">
                <a:solidFill>
                  <a:srgbClr val="005DE4"/>
                </a:solidFill>
                <a:latin typeface="Sailec"/>
                <a:cs typeface="Sailec"/>
              </a:rPr>
              <a:t> </a:t>
            </a:r>
            <a:r>
              <a:rPr lang="en-US" b="1" dirty="0" err="1">
                <a:solidFill>
                  <a:srgbClr val="005DE4"/>
                </a:solidFill>
                <a:latin typeface="Sailec"/>
                <a:cs typeface="Sailec"/>
              </a:rPr>
              <a:t>infancia</a:t>
            </a:r>
            <a:r>
              <a:rPr lang="en-US" b="1" dirty="0">
                <a:solidFill>
                  <a:srgbClr val="005DE4"/>
                </a:solidFill>
                <a:latin typeface="Sailec"/>
                <a:cs typeface="Sailec"/>
              </a:rPr>
              <a:t>. </a:t>
            </a:r>
            <a:r>
              <a:rPr lang="en-US" b="1" dirty="0" err="1">
                <a:solidFill>
                  <a:srgbClr val="005DE4"/>
                </a:solidFill>
                <a:latin typeface="Sailec"/>
                <a:cs typeface="Sailec"/>
              </a:rPr>
              <a:t>Allí</a:t>
            </a:r>
            <a:r>
              <a:rPr lang="en-US" b="1" dirty="0">
                <a:solidFill>
                  <a:srgbClr val="005DE4"/>
                </a:solidFill>
                <a:latin typeface="Sailec"/>
                <a:cs typeface="Sailec"/>
              </a:rPr>
              <a:t> se </a:t>
            </a:r>
            <a:r>
              <a:rPr lang="en-US" b="1" dirty="0" err="1">
                <a:solidFill>
                  <a:srgbClr val="005DE4"/>
                </a:solidFill>
                <a:latin typeface="Sailec"/>
                <a:cs typeface="Sailec"/>
              </a:rPr>
              <a:t>crean</a:t>
            </a:r>
            <a:r>
              <a:rPr lang="en-US" b="1" dirty="0">
                <a:solidFill>
                  <a:srgbClr val="005DE4"/>
                </a:solidFill>
                <a:latin typeface="Sailec"/>
                <a:cs typeface="Sailec"/>
              </a:rPr>
              <a:t> </a:t>
            </a:r>
            <a:r>
              <a:rPr lang="en-US" b="1" dirty="0" err="1">
                <a:solidFill>
                  <a:srgbClr val="005DE4"/>
                </a:solidFill>
                <a:latin typeface="Sailec"/>
                <a:cs typeface="Sailec"/>
              </a:rPr>
              <a:t>patrones</a:t>
            </a:r>
            <a:r>
              <a:rPr lang="en-US" b="1" dirty="0">
                <a:solidFill>
                  <a:srgbClr val="005DE4"/>
                </a:solidFill>
                <a:latin typeface="Sailec"/>
                <a:cs typeface="Sailec"/>
              </a:rPr>
              <a:t> </a:t>
            </a:r>
            <a:r>
              <a:rPr lang="en-US" b="1" dirty="0" err="1">
                <a:solidFill>
                  <a:srgbClr val="005DE4"/>
                </a:solidFill>
                <a:latin typeface="Sailec"/>
                <a:cs typeface="Sailec"/>
              </a:rPr>
              <a:t>que</a:t>
            </a:r>
            <a:r>
              <a:rPr lang="en-US" b="1" dirty="0">
                <a:solidFill>
                  <a:srgbClr val="005DE4"/>
                </a:solidFill>
                <a:latin typeface="Sailec"/>
                <a:cs typeface="Sailec"/>
              </a:rPr>
              <a:t> </a:t>
            </a:r>
            <a:r>
              <a:rPr lang="en-US" b="1" dirty="0" err="1">
                <a:solidFill>
                  <a:srgbClr val="005DE4"/>
                </a:solidFill>
                <a:latin typeface="Sailec"/>
                <a:cs typeface="Sailec"/>
              </a:rPr>
              <a:t>impactan</a:t>
            </a:r>
            <a:r>
              <a:rPr lang="en-US" b="1" dirty="0">
                <a:solidFill>
                  <a:srgbClr val="005DE4"/>
                </a:solidFill>
                <a:latin typeface="Sailec"/>
                <a:cs typeface="Sailec"/>
              </a:rPr>
              <a:t> la </a:t>
            </a:r>
            <a:r>
              <a:rPr lang="en-US" b="1" dirty="0" err="1">
                <a:solidFill>
                  <a:srgbClr val="005DE4"/>
                </a:solidFill>
                <a:latin typeface="Sailec"/>
                <a:cs typeface="Sailec"/>
              </a:rPr>
              <a:t>trayectoria</a:t>
            </a:r>
            <a:r>
              <a:rPr lang="en-US" b="1" dirty="0">
                <a:solidFill>
                  <a:srgbClr val="005DE4"/>
                </a:solidFill>
                <a:latin typeface="Sailec"/>
                <a:cs typeface="Sailec"/>
              </a:rPr>
              <a:t> escolar, la </a:t>
            </a:r>
            <a:r>
              <a:rPr lang="en-US" b="1" dirty="0" err="1">
                <a:solidFill>
                  <a:srgbClr val="005DE4"/>
                </a:solidFill>
                <a:latin typeface="Sailec"/>
                <a:cs typeface="Sailec"/>
              </a:rPr>
              <a:t>motivación</a:t>
            </a:r>
            <a:r>
              <a:rPr lang="en-US" b="1" dirty="0">
                <a:solidFill>
                  <a:srgbClr val="005DE4"/>
                </a:solidFill>
                <a:latin typeface="Sailec"/>
                <a:cs typeface="Sailec"/>
              </a:rPr>
              <a:t> </a:t>
            </a:r>
            <a:r>
              <a:rPr lang="en-US" b="1" dirty="0" err="1">
                <a:solidFill>
                  <a:srgbClr val="005DE4"/>
                </a:solidFill>
                <a:latin typeface="Sailec"/>
                <a:cs typeface="Sailec"/>
              </a:rPr>
              <a:t>académica</a:t>
            </a:r>
            <a:r>
              <a:rPr lang="en-US" b="1" dirty="0">
                <a:solidFill>
                  <a:srgbClr val="005DE4"/>
                </a:solidFill>
                <a:latin typeface="Sailec"/>
                <a:cs typeface="Sailec"/>
              </a:rPr>
              <a:t> y	los </a:t>
            </a:r>
            <a:r>
              <a:rPr lang="en-US" b="1" dirty="0" err="1">
                <a:solidFill>
                  <a:srgbClr val="005DE4"/>
                </a:solidFill>
                <a:latin typeface="Sailec"/>
                <a:cs typeface="Sailec"/>
              </a:rPr>
              <a:t>logros</a:t>
            </a:r>
            <a:r>
              <a:rPr lang="en-US" b="1" dirty="0">
                <a:solidFill>
                  <a:srgbClr val="005DE4"/>
                </a:solidFill>
                <a:latin typeface="Sailec"/>
                <a:cs typeface="Sailec"/>
              </a:rPr>
              <a:t> de los </a:t>
            </a:r>
            <a:r>
              <a:rPr lang="en-US" b="1" dirty="0" err="1">
                <a:solidFill>
                  <a:srgbClr val="005DE4"/>
                </a:solidFill>
                <a:latin typeface="Sailec"/>
                <a:cs typeface="Sailec"/>
              </a:rPr>
              <a:t>estudiantes</a:t>
            </a:r>
            <a:r>
              <a:rPr lang="en-US" b="1" dirty="0">
                <a:solidFill>
                  <a:srgbClr val="005DE4"/>
                </a:solidFill>
                <a:latin typeface="Sailec"/>
                <a:cs typeface="Sailec"/>
              </a:rPr>
              <a:t>.	</a:t>
            </a:r>
          </a:p>
        </p:txBody>
      </p:sp>
      <p:sp>
        <p:nvSpPr>
          <p:cNvPr id="10" name="Rectangle 9"/>
          <p:cNvSpPr/>
          <p:nvPr/>
        </p:nvSpPr>
        <p:spPr>
          <a:xfrm>
            <a:off x="4356100" y="4279900"/>
            <a:ext cx="6184902" cy="1477328"/>
          </a:xfrm>
          <a:prstGeom prst="rect">
            <a:avLst/>
          </a:prstGeom>
        </p:spPr>
        <p:txBody>
          <a:bodyPr wrap="square">
            <a:spAutoFit/>
          </a:bodyPr>
          <a:lstStyle/>
          <a:p>
            <a:r>
              <a:rPr lang="en-US" b="1" dirty="0">
                <a:solidFill>
                  <a:srgbClr val="404040"/>
                </a:solidFill>
                <a:latin typeface="Sailec"/>
              </a:rPr>
              <a:t>Las </a:t>
            </a:r>
            <a:r>
              <a:rPr lang="en-US" b="1" dirty="0" err="1">
                <a:solidFill>
                  <a:srgbClr val="404040"/>
                </a:solidFill>
                <a:latin typeface="Sailec"/>
              </a:rPr>
              <a:t>experiencias</a:t>
            </a:r>
            <a:r>
              <a:rPr lang="en-US" b="1" dirty="0">
                <a:solidFill>
                  <a:srgbClr val="404040"/>
                </a:solidFill>
                <a:latin typeface="Sailec"/>
              </a:rPr>
              <a:t> de </a:t>
            </a:r>
            <a:r>
              <a:rPr lang="en-US" b="1" dirty="0" err="1">
                <a:solidFill>
                  <a:srgbClr val="404040"/>
                </a:solidFill>
                <a:latin typeface="Sailec"/>
              </a:rPr>
              <a:t>los</a:t>
            </a:r>
            <a:r>
              <a:rPr lang="en-US" b="1" dirty="0">
                <a:solidFill>
                  <a:srgbClr val="404040"/>
                </a:solidFill>
                <a:latin typeface="Sailec"/>
              </a:rPr>
              <a:t> </a:t>
            </a:r>
            <a:r>
              <a:rPr lang="en-US" b="1" dirty="0" err="1">
                <a:solidFill>
                  <a:srgbClr val="404040"/>
                </a:solidFill>
                <a:latin typeface="Sailec"/>
              </a:rPr>
              <a:t>niños</a:t>
            </a:r>
            <a:r>
              <a:rPr lang="en-US" b="1" dirty="0">
                <a:solidFill>
                  <a:srgbClr val="404040"/>
                </a:solidFill>
                <a:latin typeface="Sailec"/>
              </a:rPr>
              <a:t> </a:t>
            </a:r>
            <a:r>
              <a:rPr lang="en-US" b="1" dirty="0" err="1">
                <a:solidFill>
                  <a:srgbClr val="404040"/>
                </a:solidFill>
                <a:latin typeface="Sailec"/>
              </a:rPr>
              <a:t>en</a:t>
            </a:r>
            <a:r>
              <a:rPr lang="en-US" b="1" dirty="0">
                <a:solidFill>
                  <a:srgbClr val="404040"/>
                </a:solidFill>
                <a:latin typeface="Sailec"/>
              </a:rPr>
              <a:t> </a:t>
            </a:r>
            <a:r>
              <a:rPr lang="en-US" b="1" dirty="0" err="1">
                <a:solidFill>
                  <a:srgbClr val="404040"/>
                </a:solidFill>
                <a:latin typeface="Sailec"/>
              </a:rPr>
              <a:t>su</a:t>
            </a:r>
            <a:r>
              <a:rPr lang="en-US" b="1" dirty="0">
                <a:solidFill>
                  <a:srgbClr val="404040"/>
                </a:solidFill>
                <a:latin typeface="Sailec"/>
              </a:rPr>
              <a:t> </a:t>
            </a:r>
            <a:r>
              <a:rPr lang="en-US" b="1" dirty="0" err="1">
                <a:solidFill>
                  <a:srgbClr val="404040"/>
                </a:solidFill>
                <a:latin typeface="Sailec"/>
              </a:rPr>
              <a:t>primera</a:t>
            </a:r>
            <a:r>
              <a:rPr lang="en-US" b="1" dirty="0">
                <a:solidFill>
                  <a:srgbClr val="404040"/>
                </a:solidFill>
                <a:latin typeface="Sailec"/>
              </a:rPr>
              <a:t> </a:t>
            </a:r>
            <a:r>
              <a:rPr lang="en-US" b="1" dirty="0" err="1">
                <a:solidFill>
                  <a:srgbClr val="404040"/>
                </a:solidFill>
                <a:latin typeface="Sailec"/>
              </a:rPr>
              <a:t>infancia</a:t>
            </a:r>
            <a:r>
              <a:rPr lang="en-US" b="1" dirty="0">
                <a:solidFill>
                  <a:srgbClr val="404040"/>
                </a:solidFill>
                <a:latin typeface="Sailec"/>
              </a:rPr>
              <a:t> </a:t>
            </a:r>
            <a:r>
              <a:rPr lang="en-US" b="1" dirty="0" err="1">
                <a:solidFill>
                  <a:srgbClr val="404040"/>
                </a:solidFill>
                <a:latin typeface="Sailec"/>
              </a:rPr>
              <a:t>tienen</a:t>
            </a:r>
            <a:r>
              <a:rPr lang="en-US" b="1" dirty="0">
                <a:solidFill>
                  <a:srgbClr val="404040"/>
                </a:solidFill>
                <a:latin typeface="Sailec"/>
              </a:rPr>
              <a:t> un </a:t>
            </a:r>
            <a:r>
              <a:rPr lang="en-US" b="1" dirty="0" err="1">
                <a:solidFill>
                  <a:srgbClr val="404040"/>
                </a:solidFill>
                <a:latin typeface="Sailec"/>
              </a:rPr>
              <a:t>rol</a:t>
            </a:r>
            <a:r>
              <a:rPr lang="en-US" b="1" dirty="0">
                <a:solidFill>
                  <a:srgbClr val="404040"/>
                </a:solidFill>
                <a:latin typeface="Sailec"/>
              </a:rPr>
              <a:t> </a:t>
            </a:r>
            <a:r>
              <a:rPr lang="en-US" b="1" dirty="0" err="1">
                <a:solidFill>
                  <a:srgbClr val="404040"/>
                </a:solidFill>
                <a:latin typeface="Sailec"/>
              </a:rPr>
              <a:t>formativo</a:t>
            </a:r>
            <a:r>
              <a:rPr lang="en-US" b="1" dirty="0">
                <a:solidFill>
                  <a:srgbClr val="404040"/>
                </a:solidFill>
                <a:latin typeface="Sailec"/>
              </a:rPr>
              <a:t> e </a:t>
            </a:r>
            <a:r>
              <a:rPr lang="en-US" b="1" dirty="0" err="1">
                <a:solidFill>
                  <a:srgbClr val="404040"/>
                </a:solidFill>
                <a:latin typeface="Sailec"/>
              </a:rPr>
              <a:t>influyen</a:t>
            </a:r>
            <a:r>
              <a:rPr lang="en-US" b="1" dirty="0">
                <a:solidFill>
                  <a:srgbClr val="404040"/>
                </a:solidFill>
                <a:latin typeface="Sailec"/>
              </a:rPr>
              <a:t> </a:t>
            </a:r>
            <a:r>
              <a:rPr lang="en-US" b="1" dirty="0" err="1">
                <a:solidFill>
                  <a:srgbClr val="404040"/>
                </a:solidFill>
                <a:latin typeface="Sailec"/>
              </a:rPr>
              <a:t>en</a:t>
            </a:r>
            <a:r>
              <a:rPr lang="en-US" b="1" dirty="0">
                <a:solidFill>
                  <a:srgbClr val="404040"/>
                </a:solidFill>
                <a:latin typeface="Sailec"/>
              </a:rPr>
              <a:t> </a:t>
            </a:r>
            <a:r>
              <a:rPr lang="en-US" b="1" dirty="0" err="1">
                <a:solidFill>
                  <a:srgbClr val="404040"/>
                </a:solidFill>
                <a:latin typeface="Sailec"/>
              </a:rPr>
              <a:t>su</a:t>
            </a:r>
            <a:r>
              <a:rPr lang="en-US" b="1" dirty="0">
                <a:solidFill>
                  <a:srgbClr val="404040"/>
                </a:solidFill>
                <a:latin typeface="Sailec"/>
              </a:rPr>
              <a:t> </a:t>
            </a:r>
            <a:r>
              <a:rPr lang="en-US" b="1" dirty="0" err="1">
                <a:solidFill>
                  <a:srgbClr val="404040"/>
                </a:solidFill>
                <a:latin typeface="Sailec"/>
              </a:rPr>
              <a:t>nivel</a:t>
            </a:r>
            <a:r>
              <a:rPr lang="en-US" b="1" dirty="0">
                <a:solidFill>
                  <a:srgbClr val="404040"/>
                </a:solidFill>
                <a:latin typeface="Sailec"/>
              </a:rPr>
              <a:t> de </a:t>
            </a:r>
            <a:r>
              <a:rPr lang="en-US" b="1" dirty="0" err="1">
                <a:solidFill>
                  <a:srgbClr val="404040"/>
                </a:solidFill>
                <a:latin typeface="Sailec"/>
              </a:rPr>
              <a:t>preparación</a:t>
            </a:r>
            <a:r>
              <a:rPr lang="en-US" b="1" dirty="0">
                <a:solidFill>
                  <a:srgbClr val="404040"/>
                </a:solidFill>
                <a:latin typeface="Sailec"/>
              </a:rPr>
              <a:t> para la </a:t>
            </a:r>
            <a:r>
              <a:rPr lang="en-US" b="1" dirty="0" err="1">
                <a:solidFill>
                  <a:srgbClr val="404040"/>
                </a:solidFill>
                <a:latin typeface="Sailec"/>
              </a:rPr>
              <a:t>escuela</a:t>
            </a:r>
            <a:r>
              <a:rPr lang="en-US" b="1" dirty="0">
                <a:solidFill>
                  <a:srgbClr val="404040"/>
                </a:solidFill>
                <a:latin typeface="Sailec"/>
              </a:rPr>
              <a:t> y, a </a:t>
            </a:r>
            <a:r>
              <a:rPr lang="en-US" b="1" dirty="0" err="1">
                <a:solidFill>
                  <a:srgbClr val="404040"/>
                </a:solidFill>
                <a:latin typeface="Sailec"/>
              </a:rPr>
              <a:t>su</a:t>
            </a:r>
            <a:r>
              <a:rPr lang="en-US" b="1" dirty="0">
                <a:solidFill>
                  <a:srgbClr val="404040"/>
                </a:solidFill>
                <a:latin typeface="Sailec"/>
              </a:rPr>
              <a:t> </a:t>
            </a:r>
            <a:r>
              <a:rPr lang="en-US" b="1" dirty="0" err="1">
                <a:solidFill>
                  <a:srgbClr val="404040"/>
                </a:solidFill>
                <a:latin typeface="Sailec"/>
              </a:rPr>
              <a:t>vez</a:t>
            </a:r>
            <a:r>
              <a:rPr lang="en-US" b="1" dirty="0">
                <a:solidFill>
                  <a:srgbClr val="404040"/>
                </a:solidFill>
                <a:latin typeface="Sailec"/>
              </a:rPr>
              <a:t>, </a:t>
            </a:r>
            <a:r>
              <a:rPr lang="en-US" b="1" dirty="0" err="1">
                <a:solidFill>
                  <a:srgbClr val="404040"/>
                </a:solidFill>
                <a:latin typeface="Sailec"/>
              </a:rPr>
              <a:t>explican</a:t>
            </a:r>
            <a:r>
              <a:rPr lang="en-US" b="1" dirty="0">
                <a:solidFill>
                  <a:srgbClr val="404040"/>
                </a:solidFill>
                <a:latin typeface="Sailec"/>
              </a:rPr>
              <a:t> </a:t>
            </a:r>
            <a:r>
              <a:rPr lang="en-US" b="1" dirty="0" err="1">
                <a:solidFill>
                  <a:srgbClr val="404040"/>
                </a:solidFill>
                <a:latin typeface="Sailec"/>
              </a:rPr>
              <a:t>los</a:t>
            </a:r>
            <a:r>
              <a:rPr lang="en-US" b="1" dirty="0">
                <a:solidFill>
                  <a:srgbClr val="404040"/>
                </a:solidFill>
                <a:latin typeface="Sailec"/>
              </a:rPr>
              <a:t> </a:t>
            </a:r>
            <a:r>
              <a:rPr lang="en-US" b="1" dirty="0" err="1">
                <a:solidFill>
                  <a:srgbClr val="404040"/>
                </a:solidFill>
                <a:latin typeface="Sailec"/>
              </a:rPr>
              <a:t>resultados</a:t>
            </a:r>
            <a:r>
              <a:rPr lang="en-US" b="1" dirty="0">
                <a:solidFill>
                  <a:srgbClr val="404040"/>
                </a:solidFill>
                <a:latin typeface="Sailec"/>
              </a:rPr>
              <a:t> </a:t>
            </a:r>
            <a:r>
              <a:rPr lang="en-US" b="1" dirty="0" err="1">
                <a:solidFill>
                  <a:srgbClr val="404040"/>
                </a:solidFill>
                <a:latin typeface="Sailec"/>
              </a:rPr>
              <a:t>en</a:t>
            </a:r>
            <a:r>
              <a:rPr lang="en-US" b="1" dirty="0">
                <a:solidFill>
                  <a:srgbClr val="404040"/>
                </a:solidFill>
                <a:latin typeface="Sailec"/>
              </a:rPr>
              <a:t> </a:t>
            </a:r>
            <a:r>
              <a:rPr lang="en-US" b="1" dirty="0" err="1">
                <a:solidFill>
                  <a:srgbClr val="404040"/>
                </a:solidFill>
                <a:latin typeface="Sailec"/>
              </a:rPr>
              <a:t>evaluaciones</a:t>
            </a:r>
            <a:r>
              <a:rPr lang="en-US" b="1" dirty="0">
                <a:solidFill>
                  <a:srgbClr val="404040"/>
                </a:solidFill>
                <a:latin typeface="Sailec"/>
              </a:rPr>
              <a:t> de </a:t>
            </a:r>
            <a:r>
              <a:rPr lang="en-US" b="1" dirty="0" err="1">
                <a:solidFill>
                  <a:srgbClr val="404040"/>
                </a:solidFill>
                <a:latin typeface="Sailec"/>
              </a:rPr>
              <a:t>lectura</a:t>
            </a:r>
            <a:r>
              <a:rPr lang="en-US" b="1" dirty="0">
                <a:solidFill>
                  <a:srgbClr val="404040"/>
                </a:solidFill>
                <a:latin typeface="Sailec"/>
              </a:rPr>
              <a:t> </a:t>
            </a:r>
            <a:r>
              <a:rPr lang="en-US" b="1" dirty="0" err="1">
                <a:solidFill>
                  <a:srgbClr val="404040"/>
                </a:solidFill>
                <a:latin typeface="Sailec"/>
              </a:rPr>
              <a:t>una</a:t>
            </a:r>
            <a:r>
              <a:rPr lang="en-US" b="1" dirty="0">
                <a:solidFill>
                  <a:srgbClr val="404040"/>
                </a:solidFill>
                <a:latin typeface="Sailec"/>
              </a:rPr>
              <a:t> </a:t>
            </a:r>
            <a:r>
              <a:rPr lang="en-US" b="1" dirty="0" err="1">
                <a:solidFill>
                  <a:srgbClr val="404040"/>
                </a:solidFill>
                <a:latin typeface="Sailec"/>
              </a:rPr>
              <a:t>vez</a:t>
            </a:r>
            <a:r>
              <a:rPr lang="en-US" b="1" dirty="0">
                <a:solidFill>
                  <a:srgbClr val="404040"/>
                </a:solidFill>
                <a:latin typeface="Sailec"/>
              </a:rPr>
              <a:t> que </a:t>
            </a:r>
            <a:r>
              <a:rPr lang="en-US" b="1" dirty="0" err="1">
                <a:solidFill>
                  <a:srgbClr val="404040"/>
                </a:solidFill>
                <a:latin typeface="Sailec"/>
              </a:rPr>
              <a:t>han</a:t>
            </a:r>
            <a:r>
              <a:rPr lang="en-US" b="1" dirty="0">
                <a:solidFill>
                  <a:srgbClr val="404040"/>
                </a:solidFill>
                <a:latin typeface="Sailec"/>
              </a:rPr>
              <a:t> </a:t>
            </a:r>
            <a:r>
              <a:rPr lang="en-US" b="1" dirty="0" err="1">
                <a:solidFill>
                  <a:srgbClr val="404040"/>
                </a:solidFill>
                <a:latin typeface="Sailec"/>
              </a:rPr>
              <a:t>comenzado</a:t>
            </a:r>
            <a:r>
              <a:rPr lang="en-US" b="1" dirty="0">
                <a:solidFill>
                  <a:srgbClr val="404040"/>
                </a:solidFill>
                <a:latin typeface="Sailec"/>
              </a:rPr>
              <a:t> la </a:t>
            </a:r>
            <a:r>
              <a:rPr lang="en-US" b="1" dirty="0" err="1">
                <a:solidFill>
                  <a:srgbClr val="404040"/>
                </a:solidFill>
                <a:latin typeface="Sailec"/>
              </a:rPr>
              <a:t>educación</a:t>
            </a:r>
            <a:r>
              <a:rPr lang="en-US" b="1" dirty="0">
                <a:solidFill>
                  <a:srgbClr val="404040"/>
                </a:solidFill>
                <a:latin typeface="Sailec"/>
              </a:rPr>
              <a:t> escolar.		</a:t>
            </a:r>
          </a:p>
        </p:txBody>
      </p:sp>
      <p:pic>
        <p:nvPicPr>
          <p:cNvPr id="11" name="Picture 10"/>
          <p:cNvPicPr>
            <a:picLocks noChangeAspect="1"/>
          </p:cNvPicPr>
          <p:nvPr/>
        </p:nvPicPr>
        <p:blipFill>
          <a:blip r:embed="rId2">
            <a:alphaModFix/>
          </a:blip>
          <a:stretch>
            <a:fillRect/>
          </a:stretch>
        </p:blipFill>
        <p:spPr>
          <a:xfrm>
            <a:off x="818683" y="2655275"/>
            <a:ext cx="2449870" cy="2476500"/>
          </a:xfrm>
          <a:prstGeom prst="rect">
            <a:avLst/>
          </a:prstGeom>
        </p:spPr>
      </p:pic>
    </p:spTree>
    <p:extLst>
      <p:ext uri="{BB962C8B-B14F-4D97-AF65-F5344CB8AC3E}">
        <p14:creationId xmlns:p14="http://schemas.microsoft.com/office/powerpoint/2010/main" val="2280619919"/>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Metropolitano">
  <a:themeElements>
    <a:clrScheme name="Metropolit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etropolitan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o">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4680</TotalTime>
  <Words>3511</Words>
  <Application>Microsoft Office PowerPoint</Application>
  <PresentationFormat>Panorámica</PresentationFormat>
  <Paragraphs>407</Paragraphs>
  <Slides>62</Slides>
  <Notes>15</Notes>
  <HiddenSlides>0</HiddenSlides>
  <MMClips>0</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62</vt:i4>
      </vt:variant>
    </vt:vector>
  </HeadingPairs>
  <TitlesOfParts>
    <vt:vector size="73" baseType="lpstr">
      <vt:lpstr>Arial</vt:lpstr>
      <vt:lpstr>Sailec</vt:lpstr>
      <vt:lpstr>Calibri</vt:lpstr>
      <vt:lpstr>PFE Disappearing Font</vt:lpstr>
      <vt:lpstr>Calibri Light</vt:lpstr>
      <vt:lpstr>Sailec Bold</vt:lpstr>
      <vt:lpstr>Sailec Medium</vt:lpstr>
      <vt:lpstr>Wingdings 2</vt:lpstr>
      <vt:lpstr>HDOfficeLightV0</vt:lpstr>
      <vt:lpstr>Metropolitano</vt:lpstr>
      <vt:lpstr>Tema de Office</vt:lpstr>
      <vt:lpstr>Una mirada hacia  un sistema de calidad</vt:lpstr>
      <vt:lpstr>Presentación de PowerPoint</vt:lpstr>
      <vt:lpstr>Presentación de PowerPoint</vt:lpstr>
      <vt:lpstr>SIMCE 4° Básico Lectura 2017 </vt:lpstr>
      <vt:lpstr>Presentación de PowerPoint</vt:lpstr>
      <vt:lpstr>Presentación de PowerPoint</vt:lpstr>
      <vt:lpstr>Presentación de PowerPoint</vt:lpstr>
      <vt:lpstr>Estudio nacional de lectura  Resultados regionales según puntaje promedio </vt:lpstr>
      <vt:lpstr>Presentación de PowerPoint</vt:lpstr>
      <vt:lpstr>Presentación de PowerPoint</vt:lpstr>
      <vt:lpstr>Presentación de PowerPoint</vt:lpstr>
      <vt:lpstr>1. Educación parvularia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 de Lectura Leo Primero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 Primero: Una mirada  hacia un sistema de calidad</dc:title>
  <dc:creator>Jesús Honorato E.</dc:creator>
  <cp:lastModifiedBy>Juan Jose Ortuzar Cruz</cp:lastModifiedBy>
  <cp:revision>119</cp:revision>
  <cp:lastPrinted>2019-01-24T22:21:02Z</cp:lastPrinted>
  <dcterms:created xsi:type="dcterms:W3CDTF">2018-12-28T04:57:36Z</dcterms:created>
  <dcterms:modified xsi:type="dcterms:W3CDTF">2019-01-31T15:30:50Z</dcterms:modified>
</cp:coreProperties>
</file>